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5" r:id="rId4"/>
    <p:sldId id="273" r:id="rId5"/>
    <p:sldId id="275" r:id="rId6"/>
    <p:sldId id="279" r:id="rId7"/>
    <p:sldId id="280" r:id="rId8"/>
    <p:sldId id="281" r:id="rId9"/>
    <p:sldId id="283" r:id="rId10"/>
    <p:sldId id="287" r:id="rId11"/>
    <p:sldId id="274" r:id="rId12"/>
    <p:sldId id="276" r:id="rId13"/>
    <p:sldId id="277" r:id="rId14"/>
    <p:sldId id="278" r:id="rId15"/>
    <p:sldId id="286" r:id="rId16"/>
    <p:sldId id="289" r:id="rId17"/>
    <p:sldId id="288" r:id="rId18"/>
    <p:sldId id="270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8B"/>
    <a:srgbClr val="F9C5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708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2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02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83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98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72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86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69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19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05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0308-2010-4541-8CC8-E5C8A753E05C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B7E6-BEDA-42E0-9C52-061A683700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74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8123" y="1672826"/>
            <a:ext cx="2652888" cy="23237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Comunidades: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Habilidades.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Historias.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Prácticas.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Lenguaje.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Conocimiento.</a:t>
            </a:r>
            <a:endParaRPr lang="es-MX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832020"/>
            <a:ext cx="31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INTERACCIONES</a:t>
            </a:r>
            <a:endParaRPr lang="es-CO" sz="3200" dirty="0">
              <a:solidFill>
                <a:schemeClr val="bg1">
                  <a:lumMod val="50000"/>
                </a:schemeClr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A2EBD7-038E-44B5-944D-E9A859B0B632}"/>
              </a:ext>
            </a:extLst>
          </p:cNvPr>
          <p:cNvSpPr/>
          <p:nvPr/>
        </p:nvSpPr>
        <p:spPr>
          <a:xfrm>
            <a:off x="3054204" y="1672826"/>
            <a:ext cx="2463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Redes efectivas: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Seguridad.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Acceso.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Compromiso.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Conocimiento.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EE745B-154F-43C8-AFE2-6BA1DFB03884}"/>
              </a:ext>
            </a:extLst>
          </p:cNvPr>
          <p:cNvSpPr txBox="1"/>
          <p:nvPr/>
        </p:nvSpPr>
        <p:spPr>
          <a:xfrm>
            <a:off x="5783638" y="1688171"/>
            <a:ext cx="265288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El poder del lugar: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Expectativas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Intereses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Signos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Historias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B5CD21-E9EB-4B4D-B3F3-8ABFDB06E62B}"/>
              </a:ext>
            </a:extLst>
          </p:cNvPr>
          <p:cNvSpPr txBox="1"/>
          <p:nvPr/>
        </p:nvSpPr>
        <p:spPr>
          <a:xfrm>
            <a:off x="8727508" y="1672826"/>
            <a:ext cx="2463867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Narrativas: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Valores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Comportamientos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Significados</a:t>
            </a:r>
          </a:p>
        </p:txBody>
      </p:sp>
    </p:spTree>
    <p:extLst>
      <p:ext uri="{BB962C8B-B14F-4D97-AF65-F5344CB8AC3E}">
        <p14:creationId xmlns:p14="http://schemas.microsoft.com/office/powerpoint/2010/main" val="108767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together&quot;">
            <a:extLst>
              <a:ext uri="{FF2B5EF4-FFF2-40B4-BE49-F238E27FC236}">
                <a16:creationId xmlns:a16="http://schemas.microsoft.com/office/drawing/2014/main" id="{CADDF41F-2FCB-43A4-BECA-D7528557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3746"/>
            <a:ext cx="12191998" cy="81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CC72C10-0314-4B19-94D0-CC330157DC2B}"/>
              </a:ext>
            </a:extLst>
          </p:cNvPr>
          <p:cNvSpPr/>
          <p:nvPr/>
        </p:nvSpPr>
        <p:spPr>
          <a:xfrm>
            <a:off x="-683664" y="-4131056"/>
            <a:ext cx="3889866" cy="57780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6AAAE17-9A5F-42F4-BFA5-178BF19EE8A8}"/>
              </a:ext>
            </a:extLst>
          </p:cNvPr>
          <p:cNvSpPr/>
          <p:nvPr/>
        </p:nvSpPr>
        <p:spPr>
          <a:xfrm>
            <a:off x="4135210" y="-4623498"/>
            <a:ext cx="3363686" cy="6270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262048"/>
            <a:ext cx="2939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01538B"/>
                </a:solidFill>
                <a:latin typeface="Gotham Rounded Bold" panose="02000000000000000000" pitchFamily="50" charset="0"/>
              </a:rPr>
              <a:t>REINVENTAR EL COMPROMISO CON LAS PARTES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C6CBF2-0508-42CE-BFE5-537C50C62C6E}"/>
              </a:ext>
            </a:extLst>
          </p:cNvPr>
          <p:cNvSpPr txBox="1"/>
          <p:nvPr/>
        </p:nvSpPr>
        <p:spPr>
          <a:xfrm>
            <a:off x="4358367" y="26204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01538B"/>
                </a:solidFill>
                <a:latin typeface="Gotham Rounded Bold" panose="02000000000000000000" pitchFamily="50" charset="0"/>
              </a:rPr>
              <a:t>PROMOVER UNA INTENCION COMPARTIDA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C467A2F-58DC-4575-B90B-7F58052EC451}"/>
              </a:ext>
            </a:extLst>
          </p:cNvPr>
          <p:cNvSpPr/>
          <p:nvPr/>
        </p:nvSpPr>
        <p:spPr>
          <a:xfrm>
            <a:off x="8427904" y="-4623498"/>
            <a:ext cx="4164506" cy="6270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A156AE-38A0-4964-AE97-12F311C704D2}"/>
              </a:ext>
            </a:extLst>
          </p:cNvPr>
          <p:cNvSpPr txBox="1"/>
          <p:nvPr/>
        </p:nvSpPr>
        <p:spPr>
          <a:xfrm>
            <a:off x="8605515" y="262048"/>
            <a:ext cx="3140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01538B"/>
                </a:solidFill>
                <a:latin typeface="Gotham Rounded Bold" panose="02000000000000000000" pitchFamily="50" charset="0"/>
              </a:rPr>
              <a:t>VER DESDE LAS ORILLAS DEL SISTEMA</a:t>
            </a:r>
            <a:endParaRPr lang="es-CO" sz="2800" dirty="0">
              <a:solidFill>
                <a:srgbClr val="01538B"/>
              </a:solidFill>
              <a:latin typeface="Gotham Rounded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1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6AAAE17-9A5F-42F4-BFA5-178BF19EE8A8}"/>
              </a:ext>
            </a:extLst>
          </p:cNvPr>
          <p:cNvSpPr/>
          <p:nvPr/>
        </p:nvSpPr>
        <p:spPr>
          <a:xfrm>
            <a:off x="4135210" y="-735802"/>
            <a:ext cx="3363686" cy="2282626"/>
          </a:xfrm>
          <a:prstGeom prst="round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73465" y="1686819"/>
            <a:ext cx="31888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Entregar servicios o bienes de valor a sus clientes.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Invertir en sus empleados y compensarlos en forma justa.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Negociar de forma justa y ética con los proveedores.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Apoyar a las comunidades en las que están asentadas las empresas.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Generar rentabilidad de largo plazo para los accionistas.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C6CBF2-0508-42CE-BFE5-537C50C62C6E}"/>
              </a:ext>
            </a:extLst>
          </p:cNvPr>
          <p:cNvSpPr txBox="1"/>
          <p:nvPr/>
        </p:nvSpPr>
        <p:spPr>
          <a:xfrm>
            <a:off x="4247149" y="116249"/>
            <a:ext cx="3139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Gotham Rounded Bold" panose="02000000000000000000" pitchFamily="50" charset="0"/>
              </a:rPr>
              <a:t>PROMOVER UNA INTENCIÓN COMPARTIDA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D4D86F-84EB-489B-996E-BECB759DA7C6}"/>
              </a:ext>
            </a:extLst>
          </p:cNvPr>
          <p:cNvSpPr txBox="1"/>
          <p:nvPr/>
        </p:nvSpPr>
        <p:spPr>
          <a:xfrm>
            <a:off x="4247148" y="1686818"/>
            <a:ext cx="300760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>
                <a:solidFill>
                  <a:schemeClr val="bg1"/>
                </a:solidFill>
              </a:rPr>
              <a:t>Escuchar lo que la vida nos dice que hagamos.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>
                <a:solidFill>
                  <a:schemeClr val="bg1"/>
                </a:solidFill>
              </a:rPr>
              <a:t>Escuchar y dialogar con las partes interesadas en la orillas.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>
                <a:solidFill>
                  <a:schemeClr val="bg1"/>
                </a:solidFill>
              </a:rPr>
              <a:t>Clarificar la intención y precisar las preguntas claves que guíen nuestra búsqueda.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>
                <a:solidFill>
                  <a:schemeClr val="bg1"/>
                </a:solidFill>
              </a:rPr>
              <a:t>Convocar un grupo de intereses diversos alrededor de la intención compartida.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C467A2F-58DC-4575-B90B-7F58052EC451}"/>
              </a:ext>
            </a:extLst>
          </p:cNvPr>
          <p:cNvSpPr/>
          <p:nvPr/>
        </p:nvSpPr>
        <p:spPr>
          <a:xfrm>
            <a:off x="8427904" y="-728474"/>
            <a:ext cx="4164506" cy="2282625"/>
          </a:xfrm>
          <a:prstGeom prst="round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A156AE-38A0-4964-AE97-12F311C704D2}"/>
              </a:ext>
            </a:extLst>
          </p:cNvPr>
          <p:cNvSpPr txBox="1"/>
          <p:nvPr/>
        </p:nvSpPr>
        <p:spPr>
          <a:xfrm>
            <a:off x="8780554" y="116249"/>
            <a:ext cx="2790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Gotham Rounded Bold" panose="02000000000000000000" pitchFamily="50" charset="0"/>
              </a:rPr>
              <a:t>VER DESDE LAS ORILLAS DEL SISTEMA</a:t>
            </a:r>
            <a:endParaRPr lang="es-CO" sz="28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8CCC6C-8FFA-472A-850C-67CB0D411603}"/>
              </a:ext>
            </a:extLst>
          </p:cNvPr>
          <p:cNvSpPr txBox="1"/>
          <p:nvPr/>
        </p:nvSpPr>
        <p:spPr>
          <a:xfrm>
            <a:off x="8533116" y="1686818"/>
            <a:ext cx="33854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Convocar y conformar un grupo de partes interesadas altamente comprometido.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Realizar jornadas de aprendizaje en los lugares de mayor potencial.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Observar, observar y observar: suspender los juicios y conectarse con el asombro y generar conciencia colectiva.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E7109A3-94C6-4C26-83D6-0053972FDC4A}"/>
              </a:ext>
            </a:extLst>
          </p:cNvPr>
          <p:cNvSpPr/>
          <p:nvPr/>
        </p:nvSpPr>
        <p:spPr>
          <a:xfrm>
            <a:off x="-713063" y="-735803"/>
            <a:ext cx="4038576" cy="2282626"/>
          </a:xfrm>
          <a:prstGeom prst="round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9409" y="116249"/>
            <a:ext cx="280921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Gotham Rounded Bold" panose="02000000000000000000" pitchFamily="50" charset="0"/>
              </a:rPr>
              <a:t>REINVENTAR EL COMPROMISO CON LAS PARTES</a:t>
            </a:r>
          </a:p>
        </p:txBody>
      </p:sp>
    </p:spTree>
    <p:extLst>
      <p:ext uri="{BB962C8B-B14F-4D97-AF65-F5344CB8AC3E}">
        <p14:creationId xmlns:p14="http://schemas.microsoft.com/office/powerpoint/2010/main" val="47040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campesinos cafe&quot;">
            <a:extLst>
              <a:ext uri="{FF2B5EF4-FFF2-40B4-BE49-F238E27FC236}">
                <a16:creationId xmlns:a16="http://schemas.microsoft.com/office/drawing/2014/main" id="{C44A7E99-89F8-49DD-AA32-E35574EDD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CC72C10-0314-4B19-94D0-CC330157DC2B}"/>
              </a:ext>
            </a:extLst>
          </p:cNvPr>
          <p:cNvSpPr/>
          <p:nvPr/>
        </p:nvSpPr>
        <p:spPr>
          <a:xfrm>
            <a:off x="-157484" y="-1125348"/>
            <a:ext cx="3363686" cy="26139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6AAAE17-9A5F-42F4-BFA5-178BF19EE8A8}"/>
              </a:ext>
            </a:extLst>
          </p:cNvPr>
          <p:cNvSpPr/>
          <p:nvPr/>
        </p:nvSpPr>
        <p:spPr>
          <a:xfrm>
            <a:off x="4135210" y="-1164921"/>
            <a:ext cx="3363686" cy="2646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103616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01538B"/>
                </a:solidFill>
                <a:latin typeface="Gotham Rounded Bold" panose="02000000000000000000" pitchFamily="50" charset="0"/>
              </a:rPr>
              <a:t>DESARROLLAR NUEVAS COMPETENCIAS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C6CBF2-0508-42CE-BFE5-537C50C62C6E}"/>
              </a:ext>
            </a:extLst>
          </p:cNvPr>
          <p:cNvSpPr txBox="1"/>
          <p:nvPr/>
        </p:nvSpPr>
        <p:spPr>
          <a:xfrm>
            <a:off x="4358367" y="534504"/>
            <a:ext cx="2917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01538B"/>
                </a:solidFill>
                <a:latin typeface="Gotham Rounded Bold" panose="02000000000000000000" pitchFamily="50" charset="0"/>
              </a:rPr>
              <a:t>CULTIVAR SENTIDO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C467A2F-58DC-4575-B90B-7F58052EC451}"/>
              </a:ext>
            </a:extLst>
          </p:cNvPr>
          <p:cNvSpPr/>
          <p:nvPr/>
        </p:nvSpPr>
        <p:spPr>
          <a:xfrm>
            <a:off x="8427904" y="-1174579"/>
            <a:ext cx="4164506" cy="2663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A156AE-38A0-4964-AE97-12F311C704D2}"/>
              </a:ext>
            </a:extLst>
          </p:cNvPr>
          <p:cNvSpPr txBox="1"/>
          <p:nvPr/>
        </p:nvSpPr>
        <p:spPr>
          <a:xfrm>
            <a:off x="8984477" y="103616"/>
            <a:ext cx="2382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01538B"/>
                </a:solidFill>
                <a:latin typeface="Gotham Rounded Bold" panose="02000000000000000000" pitchFamily="50" charset="0"/>
              </a:rPr>
              <a:t>ENTRELAZAR LAS PARTES INTERESADAS</a:t>
            </a:r>
            <a:endParaRPr lang="es-CO" sz="2800" dirty="0">
              <a:solidFill>
                <a:srgbClr val="01538B"/>
              </a:solidFill>
              <a:latin typeface="Gotham Rounded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2709" y="1626555"/>
            <a:ext cx="31398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Anticipar los cambios.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Asumir retos.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Interpretar: amplifica señales y conecta puntos.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Explorar opciones y coraje para decidir.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Alinear intereses diversos.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Aprender del éxito y del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D4D86F-84EB-489B-996E-BECB759DA7C6}"/>
              </a:ext>
            </a:extLst>
          </p:cNvPr>
          <p:cNvSpPr txBox="1"/>
          <p:nvPr/>
        </p:nvSpPr>
        <p:spPr>
          <a:xfrm>
            <a:off x="4247148" y="1626554"/>
            <a:ext cx="313980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Crear narrativas que trasciendan el interés propio y se enfoquen en el bien común.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Quienes somos?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Como nos vemos?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Como nos ven los demás?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8CCC6C-8FFA-472A-850C-67CB0D411603}"/>
              </a:ext>
            </a:extLst>
          </p:cNvPr>
          <p:cNvSpPr txBox="1"/>
          <p:nvPr/>
        </p:nvSpPr>
        <p:spPr>
          <a:xfrm>
            <a:off x="8533116" y="1607596"/>
            <a:ext cx="34044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Crear conciencia sobre la realidad humana cimentada en la comunicación efectiva.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El proceso de relacionamiento debe enfocarse en la generación de vínculos emocionales con diferentes intereses.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Tener mayor visibilidad para lograr verdaderos vínculos con cada actor a contactar.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5C1941D-5FC4-4226-8A89-6B4F158086E4}"/>
              </a:ext>
            </a:extLst>
          </p:cNvPr>
          <p:cNvSpPr/>
          <p:nvPr/>
        </p:nvSpPr>
        <p:spPr>
          <a:xfrm>
            <a:off x="-157484" y="-1087289"/>
            <a:ext cx="3363686" cy="2613959"/>
          </a:xfrm>
          <a:prstGeom prst="round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80B6EAB-4812-4FFA-B731-991354883525}"/>
              </a:ext>
            </a:extLst>
          </p:cNvPr>
          <p:cNvSpPr/>
          <p:nvPr/>
        </p:nvSpPr>
        <p:spPr>
          <a:xfrm>
            <a:off x="4135210" y="-1087289"/>
            <a:ext cx="3363686" cy="2646203"/>
          </a:xfrm>
          <a:prstGeom prst="round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B469300-33BF-4B6C-A759-B0AE4AC8A113}"/>
              </a:ext>
            </a:extLst>
          </p:cNvPr>
          <p:cNvSpPr txBox="1"/>
          <p:nvPr/>
        </p:nvSpPr>
        <p:spPr>
          <a:xfrm>
            <a:off x="0" y="-3417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Gotham Rounded Bold" panose="02000000000000000000" pitchFamily="50" charset="0"/>
              </a:rPr>
              <a:t>DESARROLLAR NUEVAS COMPETENCIAS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9EF0F6-8568-4844-9A7E-71722420CEC0}"/>
              </a:ext>
            </a:extLst>
          </p:cNvPr>
          <p:cNvSpPr txBox="1"/>
          <p:nvPr/>
        </p:nvSpPr>
        <p:spPr>
          <a:xfrm>
            <a:off x="4358367" y="489025"/>
            <a:ext cx="2917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Gotham Rounded Bold" panose="02000000000000000000" pitchFamily="50" charset="0"/>
              </a:rPr>
              <a:t>CULTIVAR SENTIDO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852A45B-DDB4-4EAF-9E78-9E6336DB741A}"/>
              </a:ext>
            </a:extLst>
          </p:cNvPr>
          <p:cNvSpPr/>
          <p:nvPr/>
        </p:nvSpPr>
        <p:spPr>
          <a:xfrm>
            <a:off x="8427904" y="-1096947"/>
            <a:ext cx="4164506" cy="2663190"/>
          </a:xfrm>
          <a:prstGeom prst="roundRect">
            <a:avLst/>
          </a:prstGeom>
          <a:solidFill>
            <a:srgbClr val="01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BD91D3C-F3E2-4C36-8232-136CE35F7859}"/>
              </a:ext>
            </a:extLst>
          </p:cNvPr>
          <p:cNvSpPr txBox="1"/>
          <p:nvPr/>
        </p:nvSpPr>
        <p:spPr>
          <a:xfrm>
            <a:off x="8934143" y="-3417"/>
            <a:ext cx="2483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  <a:latin typeface="Gotham Rounded Bold" panose="02000000000000000000" pitchFamily="50" charset="0"/>
              </a:rPr>
              <a:t>ENTRELAZAR LAS PARTES INTERESADAS</a:t>
            </a:r>
            <a:endParaRPr lang="es-CO" sz="2800" dirty="0">
              <a:solidFill>
                <a:schemeClr val="bg1"/>
              </a:solidFill>
              <a:latin typeface="Gotham Rounded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0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27589" y="1536174"/>
            <a:ext cx="9736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Nunito Bold" panose="00000800000000000000" pitchFamily="2" charset="0"/>
              </a:rPr>
              <a:t>¡El </a:t>
            </a:r>
            <a:r>
              <a:rPr lang="es-CO" sz="6000" b="1" dirty="0">
                <a:solidFill>
                  <a:schemeClr val="bg1"/>
                </a:solidFill>
                <a:latin typeface="Nunito Bold" panose="00000800000000000000" pitchFamily="2" charset="0"/>
              </a:rPr>
              <a:t>ser humano </a:t>
            </a:r>
            <a:r>
              <a:rPr lang="es-CO" sz="6000" dirty="0">
                <a:solidFill>
                  <a:schemeClr val="bg1"/>
                </a:solidFill>
                <a:latin typeface="Nunito Bold" panose="00000800000000000000" pitchFamily="2" charset="0"/>
              </a:rPr>
              <a:t>y la </a:t>
            </a:r>
            <a:r>
              <a:rPr lang="es-CO" sz="6000" b="1" dirty="0">
                <a:solidFill>
                  <a:schemeClr val="bg1"/>
                </a:solidFill>
                <a:latin typeface="Nunito Bold" panose="00000800000000000000" pitchFamily="2" charset="0"/>
              </a:rPr>
              <a:t>conciencia humana </a:t>
            </a:r>
            <a:r>
              <a:rPr lang="es-CO" sz="6000" dirty="0">
                <a:solidFill>
                  <a:schemeClr val="bg1"/>
                </a:solidFill>
                <a:latin typeface="Nunito Bold" panose="00000800000000000000" pitchFamily="2" charset="0"/>
              </a:rPr>
              <a:t>insertos en la idea misma de lo que es la </a:t>
            </a:r>
            <a:r>
              <a:rPr lang="es-CO" sz="6000" b="1" dirty="0">
                <a:solidFill>
                  <a:schemeClr val="bg1"/>
                </a:solidFill>
                <a:latin typeface="Nunito Bold" panose="00000800000000000000" pitchFamily="2" charset="0"/>
              </a:rPr>
              <a:t>ENERGÍA!</a:t>
            </a:r>
          </a:p>
        </p:txBody>
      </p:sp>
    </p:spTree>
    <p:extLst>
      <p:ext uri="{BB962C8B-B14F-4D97-AF65-F5344CB8AC3E}">
        <p14:creationId xmlns:p14="http://schemas.microsoft.com/office/powerpoint/2010/main" val="367249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6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9" r="-1" b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288944-674E-40CD-920B-4B5E6395B7E1}"/>
              </a:ext>
            </a:extLst>
          </p:cNvPr>
          <p:cNvSpPr txBox="1"/>
          <p:nvPr/>
        </p:nvSpPr>
        <p:spPr>
          <a:xfrm>
            <a:off x="367453" y="1967191"/>
            <a:ext cx="57285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Descargue desde su celular la presentación: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CO" sz="2200" b="1" dirty="0">
                <a:solidFill>
                  <a:schemeClr val="bg1"/>
                </a:solidFill>
                <a:latin typeface="Nunito Bold" panose="00000800000000000000" pitchFamily="2" charset="0"/>
              </a:rPr>
              <a:t>Una conciencia conjunta por el bien común</a:t>
            </a:r>
          </a:p>
          <a:p>
            <a:endParaRPr lang="es-MX" sz="2200" dirty="0">
              <a:solidFill>
                <a:schemeClr val="bg1"/>
              </a:solidFill>
              <a:latin typeface="Nunito Bold" panose="00000800000000000000" pitchFamily="2" charset="0"/>
            </a:endParaRPr>
          </a:p>
          <a:p>
            <a:r>
              <a:rPr lang="es-CO" sz="2200" dirty="0">
                <a:solidFill>
                  <a:schemeClr val="bg1"/>
                </a:solidFill>
                <a:latin typeface="Nunito Light" panose="00000400000000000000" pitchFamily="2" charset="0"/>
              </a:rPr>
              <a:t>Luis Arturo Penagos Londoño</a:t>
            </a:r>
          </a:p>
          <a:p>
            <a:r>
              <a:rPr lang="es-CO" sz="2200" i="1" dirty="0">
                <a:solidFill>
                  <a:schemeClr val="bg1"/>
                </a:solidFill>
                <a:latin typeface="Nunito Light" panose="00000400000000000000" pitchFamily="2" charset="0"/>
              </a:rPr>
              <a:t>Consultor Ontológico</a:t>
            </a:r>
          </a:p>
          <a:p>
            <a:endParaRPr lang="es-CO" dirty="0">
              <a:solidFill>
                <a:schemeClr val="bg1"/>
              </a:solidFill>
              <a:latin typeface="Nunito Bold" panose="00000800000000000000" pitchFamily="2" charset="0"/>
            </a:endParaRPr>
          </a:p>
          <a:p>
            <a:r>
              <a:rPr lang="es-MX" dirty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687A15-2219-4054-B214-660B8E2BC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3" y="658524"/>
            <a:ext cx="5540951" cy="55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0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69773" y="2578443"/>
            <a:ext cx="5321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Nunito Bold" panose="00000800000000000000" pitchFamily="2" charset="0"/>
              </a:rPr>
              <a:t>UNA CONCIENCIA CONJUNTA POR EL BIEN COMÚN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69772" y="3655661"/>
            <a:ext cx="5321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Nunito Light" panose="00000400000000000000" pitchFamily="2" charset="0"/>
              </a:rPr>
              <a:t>Luis Arturo Penagos Londoño</a:t>
            </a:r>
          </a:p>
          <a:p>
            <a:r>
              <a:rPr lang="es-CO" i="1" dirty="0">
                <a:solidFill>
                  <a:schemeClr val="bg1"/>
                </a:solidFill>
                <a:latin typeface="Nunito Light" panose="00000400000000000000" pitchFamily="2" charset="0"/>
              </a:rPr>
              <a:t>Consultor Ontológico</a:t>
            </a:r>
          </a:p>
        </p:txBody>
      </p:sp>
    </p:spTree>
    <p:extLst>
      <p:ext uri="{BB962C8B-B14F-4D97-AF65-F5344CB8AC3E}">
        <p14:creationId xmlns:p14="http://schemas.microsoft.com/office/powerpoint/2010/main" val="60724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93365" y="1762677"/>
            <a:ext cx="100052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Nunito Bold" panose="00000800000000000000" pitchFamily="2" charset="0"/>
              </a:rPr>
              <a:t>¿Cómo humanizar la energía para generar mayor desarrollo en nuestro país?</a:t>
            </a:r>
          </a:p>
        </p:txBody>
      </p:sp>
    </p:spTree>
    <p:extLst>
      <p:ext uri="{BB962C8B-B14F-4D97-AF65-F5344CB8AC3E}">
        <p14:creationId xmlns:p14="http://schemas.microsoft.com/office/powerpoint/2010/main" val="382622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Resultado de imagen de polluted city&quot;">
            <a:extLst>
              <a:ext uri="{FF2B5EF4-FFF2-40B4-BE49-F238E27FC236}">
                <a16:creationId xmlns:a16="http://schemas.microsoft.com/office/drawing/2014/main" id="{01B8BE52-C8FE-47F2-81DC-8D07E750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30"/>
            <a:ext cx="7387988" cy="41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832020"/>
            <a:ext cx="31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CONTEXTO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921128" y="1714630"/>
            <a:ext cx="340163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Volátil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Incierto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Complejo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</a:rPr>
              <a:t>Ambiguo</a:t>
            </a:r>
          </a:p>
        </p:txBody>
      </p:sp>
    </p:spTree>
    <p:extLst>
      <p:ext uri="{BB962C8B-B14F-4D97-AF65-F5344CB8AC3E}">
        <p14:creationId xmlns:p14="http://schemas.microsoft.com/office/powerpoint/2010/main" val="202855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7924" y="2283341"/>
            <a:ext cx="4093526" cy="3093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Declaración de la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Business </a:t>
            </a:r>
            <a:r>
              <a:rPr lang="es-MX" sz="2000" b="1" dirty="0" err="1">
                <a:solidFill>
                  <a:schemeClr val="bg1">
                    <a:lumMod val="50000"/>
                  </a:schemeClr>
                </a:solidFill>
              </a:rPr>
              <a:t>Roundtable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organización empresarial norteamericana que agrupa mas de 200 compañías:</a:t>
            </a:r>
          </a:p>
          <a:p>
            <a:pPr>
              <a:spcBef>
                <a:spcPts val="1800"/>
              </a:spcBef>
            </a:pPr>
            <a:r>
              <a:rPr lang="es-MX" sz="2000" i="1" dirty="0">
                <a:solidFill>
                  <a:schemeClr val="bg1">
                    <a:lumMod val="50000"/>
                  </a:schemeClr>
                </a:solidFill>
              </a:rPr>
              <a:t>“Cada una de las partes interesadas es esencial y nos comprometemos a crear valor para todas ellas, por el éxito futuro de nuestras compañías, nuestras comunidades y nuestro país”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ECF5A1E-E903-4B17-97ED-BB0654C48AC8}"/>
              </a:ext>
            </a:extLst>
          </p:cNvPr>
          <p:cNvSpPr/>
          <p:nvPr/>
        </p:nvSpPr>
        <p:spPr>
          <a:xfrm>
            <a:off x="-223158" y="745146"/>
            <a:ext cx="3363686" cy="1294236"/>
          </a:xfrm>
          <a:prstGeom prst="roundRect">
            <a:avLst/>
          </a:prstGeom>
          <a:solidFill>
            <a:srgbClr val="F9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832020"/>
            <a:ext cx="3155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CAMBIO DE PARADIGMA</a:t>
            </a:r>
          </a:p>
        </p:txBody>
      </p:sp>
      <p:pic>
        <p:nvPicPr>
          <p:cNvPr id="8" name="Picture 2" descr="Resultado de imagen de business roundtable&quot;">
            <a:extLst>
              <a:ext uri="{FF2B5EF4-FFF2-40B4-BE49-F238E27FC236}">
                <a16:creationId xmlns:a16="http://schemas.microsoft.com/office/drawing/2014/main" id="{004656B5-A8F7-448A-8157-35C9EDEF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04" y="745146"/>
            <a:ext cx="6332539" cy="42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4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7924" y="2259092"/>
            <a:ext cx="3155091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Es un conjunto de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conexiones activas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Confianza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Entendimiento Mutuo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Valores corporativos</a:t>
            </a:r>
          </a:p>
          <a:p>
            <a:pPr>
              <a:spcBef>
                <a:spcPts val="1800"/>
              </a:spcBef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Que facilitan la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coordinación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cooperación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que permite alcanzar la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metas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ECF5A1E-E903-4B17-97ED-BB0654C48AC8}"/>
              </a:ext>
            </a:extLst>
          </p:cNvPr>
          <p:cNvSpPr/>
          <p:nvPr/>
        </p:nvSpPr>
        <p:spPr>
          <a:xfrm>
            <a:off x="-223158" y="745146"/>
            <a:ext cx="3363686" cy="1294236"/>
          </a:xfrm>
          <a:prstGeom prst="roundRect">
            <a:avLst/>
          </a:prstGeom>
          <a:solidFill>
            <a:srgbClr val="F9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832020"/>
            <a:ext cx="3155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C</a:t>
            </a:r>
            <a:r>
              <a:rPr lang="es-CO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APITAL</a:t>
            </a:r>
          </a:p>
          <a:p>
            <a:pPr algn="ctr"/>
            <a:r>
              <a:rPr lang="es-CO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SOCIAL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F9FF86E-DA00-41B6-8DD7-1807EC94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97" y="745146"/>
            <a:ext cx="7676403" cy="44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4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08286" y="1909238"/>
            <a:ext cx="4049857" cy="3093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La inversión en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conexiones interpersonales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generan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colaboración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cooperación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que dan a las personas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confianza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y generan el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capital social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Pero la confianza, las redes de conexión social y el compromiso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NO SE CONSTRUYEN O DISEÑAN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, solo se pueden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PROMOVER.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ECF5A1E-E903-4B17-97ED-BB0654C48AC8}"/>
              </a:ext>
            </a:extLst>
          </p:cNvPr>
          <p:cNvSpPr/>
          <p:nvPr/>
        </p:nvSpPr>
        <p:spPr>
          <a:xfrm>
            <a:off x="-223158" y="745146"/>
            <a:ext cx="3363686" cy="1294236"/>
          </a:xfrm>
          <a:prstGeom prst="roundRect">
            <a:avLst/>
          </a:prstGeom>
          <a:solidFill>
            <a:srgbClr val="F9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0" y="832020"/>
            <a:ext cx="3155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INVERSIÓN Y RETORNO</a:t>
            </a:r>
            <a:endParaRPr lang="es-CO" sz="3200" dirty="0">
              <a:solidFill>
                <a:schemeClr val="bg1">
                  <a:lumMod val="50000"/>
                </a:schemeClr>
              </a:solidFill>
              <a:latin typeface="Gotham Rounded Bold" panose="02000000000000000000" pitchFamily="50" charset="0"/>
            </a:endParaRPr>
          </a:p>
        </p:txBody>
      </p:sp>
      <p:pic>
        <p:nvPicPr>
          <p:cNvPr id="9218" name="Picture 2" descr="Resultado de imagen de trust&quot;">
            <a:extLst>
              <a:ext uri="{FF2B5EF4-FFF2-40B4-BE49-F238E27FC236}">
                <a16:creationId xmlns:a16="http://schemas.microsoft.com/office/drawing/2014/main" id="{1FF6E7CD-0CCD-4396-ADB6-0E18D0DA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30091"/>
            <a:ext cx="6474430" cy="4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6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5831" y="2598253"/>
            <a:ext cx="414133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La única forma de poder lograrlo correctamente es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escuchar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comprender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las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redes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comunidades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que brindarán la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fuente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y la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forma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del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capital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social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</a:rPr>
              <a:t> que sirve en ese contexto en especifico.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32020"/>
            <a:ext cx="31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CONFIANZA</a:t>
            </a:r>
            <a:endParaRPr lang="es-CO" sz="3200" dirty="0">
              <a:solidFill>
                <a:schemeClr val="bg1">
                  <a:lumMod val="50000"/>
                </a:schemeClr>
              </a:solidFill>
              <a:latin typeface="Gotham Rounded Bold" panose="02000000000000000000" pitchFamily="50" charset="0"/>
            </a:endParaRPr>
          </a:p>
        </p:txBody>
      </p:sp>
      <p:pic>
        <p:nvPicPr>
          <p:cNvPr id="3074" name="Picture 2" descr="Resultado de imagen de confianza&quot;">
            <a:extLst>
              <a:ext uri="{FF2B5EF4-FFF2-40B4-BE49-F238E27FC236}">
                <a16:creationId xmlns:a16="http://schemas.microsoft.com/office/drawing/2014/main" id="{9F97A5F8-A58B-4A0B-923D-DA2123C7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34" y="832020"/>
            <a:ext cx="6616166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44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comunidad energia&quot;">
            <a:extLst>
              <a:ext uri="{FF2B5EF4-FFF2-40B4-BE49-F238E27FC236}">
                <a16:creationId xmlns:a16="http://schemas.microsoft.com/office/drawing/2014/main" id="{303AA64D-ABB0-43E6-AC52-3C93DE845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"/>
          <a:stretch/>
        </p:blipFill>
        <p:spPr bwMode="auto">
          <a:xfrm>
            <a:off x="0" y="-1731278"/>
            <a:ext cx="12192001" cy="85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2012DE7-5982-43E3-B89E-D36C35447D75}"/>
              </a:ext>
            </a:extLst>
          </p:cNvPr>
          <p:cNvSpPr/>
          <p:nvPr/>
        </p:nvSpPr>
        <p:spPr>
          <a:xfrm>
            <a:off x="-309483" y="1599988"/>
            <a:ext cx="12692441" cy="574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1E4F3B5-6E26-40DB-8571-C61F6CFB808F}"/>
              </a:ext>
            </a:extLst>
          </p:cNvPr>
          <p:cNvSpPr/>
          <p:nvPr/>
        </p:nvSpPr>
        <p:spPr>
          <a:xfrm>
            <a:off x="-223158" y="745146"/>
            <a:ext cx="3363686" cy="767968"/>
          </a:xfrm>
          <a:prstGeom prst="roundRect">
            <a:avLst/>
          </a:prstGeom>
          <a:solidFill>
            <a:srgbClr val="F9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308123" y="1686172"/>
            <a:ext cx="26528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Comunidades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32020"/>
            <a:ext cx="31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>
                    <a:lumMod val="50000"/>
                  </a:schemeClr>
                </a:solidFill>
                <a:latin typeface="Gotham Rounded Bold" panose="02000000000000000000" pitchFamily="50" charset="0"/>
              </a:rPr>
              <a:t>INTERACCIONES</a:t>
            </a:r>
            <a:endParaRPr lang="es-CO" sz="3200" dirty="0">
              <a:solidFill>
                <a:schemeClr val="bg1">
                  <a:lumMod val="50000"/>
                </a:schemeClr>
              </a:solidFill>
              <a:latin typeface="Gotham Rounded Bold" panose="02000000000000000000" pitchFamily="50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AA2EBD7-038E-44B5-944D-E9A859B0B632}"/>
              </a:ext>
            </a:extLst>
          </p:cNvPr>
          <p:cNvSpPr/>
          <p:nvPr/>
        </p:nvSpPr>
        <p:spPr>
          <a:xfrm>
            <a:off x="3054204" y="1686172"/>
            <a:ext cx="2463867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Redes efectivas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EE745B-154F-43C8-AFE2-6BA1DFB03884}"/>
              </a:ext>
            </a:extLst>
          </p:cNvPr>
          <p:cNvSpPr txBox="1"/>
          <p:nvPr/>
        </p:nvSpPr>
        <p:spPr>
          <a:xfrm>
            <a:off x="5761866" y="1686172"/>
            <a:ext cx="26528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El poder del lugar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B5CD21-E9EB-4B4D-B3F3-8ABFDB06E62B}"/>
              </a:ext>
            </a:extLst>
          </p:cNvPr>
          <p:cNvSpPr txBox="1"/>
          <p:nvPr/>
        </p:nvSpPr>
        <p:spPr>
          <a:xfrm>
            <a:off x="8507947" y="1686172"/>
            <a:ext cx="246386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</a:rPr>
              <a:t>Narrativas</a:t>
            </a:r>
          </a:p>
        </p:txBody>
      </p:sp>
    </p:spTree>
    <p:extLst>
      <p:ext uri="{BB962C8B-B14F-4D97-AF65-F5344CB8AC3E}">
        <p14:creationId xmlns:p14="http://schemas.microsoft.com/office/powerpoint/2010/main" val="248472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579</Words>
  <Application>Microsoft Office PowerPoint</Application>
  <PresentationFormat>Panorámica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Gotham Rounded Bold</vt:lpstr>
      <vt:lpstr>Nunito Bold</vt:lpstr>
      <vt:lpstr>Nunito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MARIA CARO TABARES</dc:creator>
  <cp:lastModifiedBy>LINA MARIA CARO TABARES</cp:lastModifiedBy>
  <cp:revision>6</cp:revision>
  <dcterms:created xsi:type="dcterms:W3CDTF">2019-11-12T20:13:43Z</dcterms:created>
  <dcterms:modified xsi:type="dcterms:W3CDTF">2019-11-13T01:33:38Z</dcterms:modified>
</cp:coreProperties>
</file>