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74" r:id="rId2"/>
    <p:sldId id="258" r:id="rId3"/>
    <p:sldId id="257" r:id="rId4"/>
    <p:sldId id="565" r:id="rId5"/>
    <p:sldId id="562" r:id="rId6"/>
    <p:sldId id="260" r:id="rId7"/>
    <p:sldId id="570" r:id="rId8"/>
    <p:sldId id="563" r:id="rId9"/>
    <p:sldId id="564" r:id="rId10"/>
    <p:sldId id="529" r:id="rId11"/>
    <p:sldId id="259" r:id="rId12"/>
    <p:sldId id="559" r:id="rId13"/>
    <p:sldId id="561" r:id="rId14"/>
    <p:sldId id="566" r:id="rId15"/>
    <p:sldId id="305" r:id="rId16"/>
    <p:sldId id="306" r:id="rId17"/>
    <p:sldId id="314" r:id="rId18"/>
    <p:sldId id="308" r:id="rId19"/>
    <p:sldId id="571" r:id="rId20"/>
    <p:sldId id="572" r:id="rId21"/>
    <p:sldId id="321" r:id="rId22"/>
    <p:sldId id="322" r:id="rId23"/>
    <p:sldId id="323" r:id="rId24"/>
    <p:sldId id="324" r:id="rId25"/>
    <p:sldId id="575" r:id="rId26"/>
    <p:sldId id="264" r:id="rId27"/>
    <p:sldId id="328" r:id="rId28"/>
    <p:sldId id="330" r:id="rId29"/>
    <p:sldId id="331" r:id="rId30"/>
    <p:sldId id="333" r:id="rId31"/>
    <p:sldId id="335" r:id="rId32"/>
    <p:sldId id="337" r:id="rId33"/>
    <p:sldId id="339" r:id="rId34"/>
    <p:sldId id="341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F5C662-DAB5-C4D6-0A04-9ECE986BCB5E}" name="LORENA GIRALDO MONDRAGON" initials="LGM" userId="S::LGIRALDO@XM.COM.CO::644ae28c-1696-43df-ba4a-f03eaf7b0a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40"/>
    <a:srgbClr val="315883"/>
    <a:srgbClr val="75B2E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370AB-15A1-4544-8B6C-2453A9C7D09F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B6251-AA71-462F-9567-EFFA03B2CB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5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6BA34-55B0-4793-92FC-8B3121B344A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87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6BA34-55B0-4793-92FC-8B3121B344A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322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09400-25F2-47C5-AF86-FD0B09383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46DEC3-6A02-4694-8281-510B29B7F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D3B7B-4EB4-4D09-84BD-782BD3A8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3B5A6A-544A-480D-A19C-BA5F7DD6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38AA3-C346-4A2F-88E5-75B4D04B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1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ED727-1429-48EE-B238-3F59FFD2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F9D479-A834-481F-8359-CC3693612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3D74B-E17F-42EA-BF86-A0CCEBC3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FDDBA-8C0C-4527-9C91-6C9D372B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1FFC47-7202-4EA3-B26B-7CC1932E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708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EA1A90-52EF-43F9-B8C1-D7212200E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213798-DBC3-4EE6-9FD5-CADACA9CC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EDFC72-D9F3-4AA2-B6BC-DC2EEA86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2E2700-58E4-4564-A9DB-73381BDE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EED07D-4E77-42CD-AA09-1965AC65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9208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66792" y="691755"/>
            <a:ext cx="5126008" cy="603646"/>
          </a:xfrm>
        </p:spPr>
        <p:txBody>
          <a:bodyPr anchor="t">
            <a:noAutofit/>
          </a:bodyPr>
          <a:lstStyle>
            <a:lvl1pPr algn="l">
              <a:defRPr sz="3000" b="0" i="0" cap="none">
                <a:solidFill>
                  <a:schemeClr val="tx1"/>
                </a:solidFill>
                <a:latin typeface="Flama-Extrabold"/>
                <a:cs typeface="Flama-Extrabold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540" y="1752601"/>
            <a:ext cx="5126008" cy="4607853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600" b="0" i="0" cap="none">
                <a:solidFill>
                  <a:srgbClr val="1E3250"/>
                </a:solidFill>
                <a:latin typeface="Flama-Light"/>
                <a:cs typeface="Flama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58933" y="6328299"/>
            <a:ext cx="452268" cy="3392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66792" y="6477000"/>
            <a:ext cx="254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6400800" y="533310"/>
            <a:ext cx="5080000" cy="5791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" y="0"/>
            <a:ext cx="12192001" cy="15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E95A8-68BD-4F80-9790-96C00B10A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113" y="6392609"/>
            <a:ext cx="607904" cy="210578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E1C3621B-6C8A-6941-9CAD-B981455913C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6A29A-45F7-46B5-8327-79BBDD2C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1F2C4F-AD25-4750-9DBC-6BC3877E5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99C26-FFF7-4E46-A36F-C5213230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989CEC-CAD1-4A89-85A1-F276807B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4C1092-1F75-4DFF-BD43-A00F3731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18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039CE-4170-49D5-A270-102CE63F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785637-2752-42BA-A70E-3FFCC4D26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16551C-77A3-4A66-A9A5-37295912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B79732-7805-47A6-B668-A5D7B28F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24771-CAEC-4D3A-8E7D-B9AACF81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316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5EDEAD-A859-4FC0-9811-B48B6BBE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9E10BA-B353-43A8-A695-D65EA9689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F617C4-1502-483D-9A2A-BC4782CD1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4BCDE8-C590-4C9D-8067-1755FFC8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8764C3-4563-4B90-BD89-586FA3FE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B7DEA2-38B4-4CCF-8D7C-16D71ACA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131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C9FFA-591C-4AD8-AC49-72A7452D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DFC0F-1F62-43C8-83E2-57CD075DB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0930FB-262F-4077-957E-DE536A44D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B7C3B2-B95A-489F-9FB4-15BEB6AB2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DBBC5F-0DBC-4764-A178-AE442FE61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9B9B6E-4550-43A8-9A15-496D843D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F93BC5-81DF-4F67-B6C0-84247B34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ED3C5D-1F5B-42CF-9F1F-CB58405B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907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F5AE7-8CF5-4601-A6D2-95480435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405C39-BABD-4B89-AE86-AA22A21E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4F2AFB-5F9E-4C03-8929-1F19BE50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561C6B-1E88-4F8C-BCD5-82E1DA1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11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20D977-02F9-4C9B-9E22-B2BF15EE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EF9F21-0F97-4C62-A1F6-1C3395B3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4418E3-BBFC-4F24-A796-33A17B31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00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FB813-1949-418A-B1D9-9A12261E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544B8-0E2E-4D1F-B47C-954843BC7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3270D5-6E47-4AE6-B70E-C9B578FE1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FF2548-5944-45DD-A212-9EB4468E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F970D6-EB9D-44C3-AC7D-DFAB3176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FD284B-34A1-4442-9583-FFCF5786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543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88FB0-89C8-4AE1-98E5-B9C5F8F0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77A1A3-EB93-4530-8F8A-29A03FECE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2DE74B-45D4-4B94-8C7C-AEA17267D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BCCCED-6248-4562-9067-E83ECC24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12CD43-72AE-4848-8BF6-1AE48304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2A0B7C-EEAB-4119-882D-A8794292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53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1C3324A-4487-45F4-BF61-43E3C27A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E2D810-55B7-46FF-8799-01F0F97D4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EFEA1F-7306-4B9D-A903-42DA0EB6F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5D869-FCBE-4AD1-9391-068C2103229C}" type="datetimeFigureOut">
              <a:rPr lang="es-CO" smtClean="0"/>
              <a:t>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80F840-5D87-45F6-85AC-43BE6FD2C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2CC825-BD84-4CB5-A5D8-93CB8A20C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F42D-0E36-4831-9A7A-025FD39AA0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1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fi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fi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30.jpe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32" Type="http://schemas.openxmlformats.org/officeDocument/2006/relationships/image" Target="../media/image36.jp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jpeg"/><Relationship Id="rId36" Type="http://schemas.openxmlformats.org/officeDocument/2006/relationships/image" Target="../media/image40.png"/><Relationship Id="rId10" Type="http://schemas.openxmlformats.org/officeDocument/2006/relationships/image" Target="../media/image14.JPG"/><Relationship Id="rId19" Type="http://schemas.openxmlformats.org/officeDocument/2006/relationships/image" Target="../media/image23.jpeg"/><Relationship Id="rId31" Type="http://schemas.openxmlformats.org/officeDocument/2006/relationships/image" Target="../media/image35.pn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gif"/><Relationship Id="rId33" Type="http://schemas.openxmlformats.org/officeDocument/2006/relationships/image" Target="../media/image37.jpg"/><Relationship Id="rId38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703BA6-F747-4C27-8FE2-8F7466D1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3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0B7C81-B1EC-4BB1-9E11-563673428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378" y="2462621"/>
            <a:ext cx="6633244" cy="2387600"/>
          </a:xfrm>
        </p:spPr>
        <p:txBody>
          <a:bodyPr>
            <a:normAutofit/>
          </a:bodyPr>
          <a:lstStyle/>
          <a:p>
            <a:r>
              <a:rPr lang="es-ES" sz="5400" b="1" dirty="0"/>
              <a:t>Matriz de riesgos en </a:t>
            </a:r>
            <a:r>
              <a:rPr lang="es-ES" sz="5400" b="1" dirty="0" err="1"/>
              <a:t>DDHH</a:t>
            </a:r>
            <a:r>
              <a:rPr lang="es-ES" sz="5400" b="1" dirty="0"/>
              <a:t> para el Sector Eléctrico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9CEF0D-79D5-4714-8292-441947ED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125" y="5031196"/>
            <a:ext cx="6101750" cy="1655762"/>
          </a:xfrm>
        </p:spPr>
        <p:txBody>
          <a:bodyPr>
            <a:normAutofit/>
          </a:bodyPr>
          <a:lstStyle/>
          <a:p>
            <a:r>
              <a:rPr lang="es-CO" b="1" dirty="0"/>
              <a:t>Andrés Otálora.</a:t>
            </a:r>
          </a:p>
          <a:p>
            <a:r>
              <a:rPr lang="es-CO" sz="1800" dirty="0"/>
              <a:t>Politólogo especialista en Cooperación Internacional y Gestión de proyectos para el Desarrollo</a:t>
            </a:r>
          </a:p>
          <a:p>
            <a:r>
              <a:rPr lang="es-CO" sz="1800" dirty="0"/>
              <a:t>Director de sostenibilidad en ARCO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881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rechos Humanos, conócelos - Pacto Mundial · Pacto Mundial">
            <a:extLst>
              <a:ext uri="{FF2B5EF4-FFF2-40B4-BE49-F238E27FC236}">
                <a16:creationId xmlns:a16="http://schemas.microsoft.com/office/drawing/2014/main" id="{6E5EC6E8-2436-4C99-92A6-6C932F965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Marcador de número de diapositiva 3" hidden="1">
            <a:extLst>
              <a:ext uri="{FF2B5EF4-FFF2-40B4-BE49-F238E27FC236}">
                <a16:creationId xmlns:a16="http://schemas.microsoft.com/office/drawing/2014/main" id="{0AAD48EC-B884-4771-AB34-4F021E79DE9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1C3621B-6C8A-6941-9CAD-B981455913CB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F853329-D4ED-AD0D-E9F2-F5F48AC5DB50}"/>
              </a:ext>
            </a:extLst>
          </p:cNvPr>
          <p:cNvGrpSpPr/>
          <p:nvPr/>
        </p:nvGrpSpPr>
        <p:grpSpPr>
          <a:xfrm>
            <a:off x="9947563" y="6123708"/>
            <a:ext cx="2046219" cy="486098"/>
            <a:chOff x="8027679" y="5922050"/>
            <a:chExt cx="4164323" cy="903105"/>
          </a:xfrm>
        </p:grpSpPr>
        <p:grpSp>
          <p:nvGrpSpPr>
            <p:cNvPr id="3" name="Google Shape;228;p10">
              <a:extLst>
                <a:ext uri="{FF2B5EF4-FFF2-40B4-BE49-F238E27FC236}">
                  <a16:creationId xmlns:a16="http://schemas.microsoft.com/office/drawing/2014/main" id="{D7B8D74B-AEA1-25C5-5042-EBB81745A27B}"/>
                </a:ext>
              </a:extLst>
            </p:cNvPr>
            <p:cNvGrpSpPr/>
            <p:nvPr/>
          </p:nvGrpSpPr>
          <p:grpSpPr>
            <a:xfrm>
              <a:off x="9080141" y="5948428"/>
              <a:ext cx="3111861" cy="868298"/>
              <a:chOff x="7879696" y="5444231"/>
              <a:chExt cx="4003283" cy="1055216"/>
            </a:xfrm>
          </p:grpSpPr>
          <p:pic>
            <p:nvPicPr>
              <p:cNvPr id="6" name="Google Shape;229;p10" descr="Icono&#10;&#10;Descripción generada automáticamente">
                <a:extLst>
                  <a:ext uri="{FF2B5EF4-FFF2-40B4-BE49-F238E27FC236}">
                    <a16:creationId xmlns:a16="http://schemas.microsoft.com/office/drawing/2014/main" id="{A1DF2693-7C27-CAF8-3A0E-8BADF33EBA4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57368" y="5641509"/>
                <a:ext cx="1725611" cy="8579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230;p10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4D1F4806-99B7-FE0B-BF5C-09884AA7D45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879696" y="5444231"/>
                <a:ext cx="2175276" cy="10552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" name="Imagen 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7D70D823-0135-2F88-ECDE-E3FBC3E7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7679" y="5922050"/>
              <a:ext cx="1052462" cy="903105"/>
            </a:xfrm>
            <a:prstGeom prst="rect">
              <a:avLst/>
            </a:prstGeom>
          </p:spPr>
        </p:pic>
      </p:grp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5F1B5E9-6D54-4167-A385-AF6C2AE79A71}"/>
              </a:ext>
            </a:extLst>
          </p:cNvPr>
          <p:cNvSpPr/>
          <p:nvPr/>
        </p:nvSpPr>
        <p:spPr>
          <a:xfrm>
            <a:off x="4138863" y="2454442"/>
            <a:ext cx="3834063" cy="4039962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523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grpSp>
        <p:nvGrpSpPr>
          <p:cNvPr id="9" name="Group 37">
            <a:extLst>
              <a:ext uri="{FF2B5EF4-FFF2-40B4-BE49-F238E27FC236}">
                <a16:creationId xmlns:a16="http://schemas.microsoft.com/office/drawing/2014/main" id="{0260BADC-55F6-4D2C-BC00-028C08BF4582}"/>
              </a:ext>
            </a:extLst>
          </p:cNvPr>
          <p:cNvGrpSpPr/>
          <p:nvPr/>
        </p:nvGrpSpPr>
        <p:grpSpPr>
          <a:xfrm>
            <a:off x="2174231" y="2343061"/>
            <a:ext cx="785535" cy="2389286"/>
            <a:chOff x="2217082" y="1564937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Teardrop 14">
              <a:extLst>
                <a:ext uri="{FF2B5EF4-FFF2-40B4-BE49-F238E27FC236}">
                  <a16:creationId xmlns:a16="http://schemas.microsoft.com/office/drawing/2014/main" id="{92D6B9CF-B41B-446B-A73C-DFC8DFB3A4EF}"/>
                </a:ext>
              </a:extLst>
            </p:cNvPr>
            <p:cNvSpPr/>
            <p:nvPr/>
          </p:nvSpPr>
          <p:spPr>
            <a:xfrm rot="18900000">
              <a:off x="2426295" y="3588463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" name="Teardrop 15">
              <a:extLst>
                <a:ext uri="{FF2B5EF4-FFF2-40B4-BE49-F238E27FC236}">
                  <a16:creationId xmlns:a16="http://schemas.microsoft.com/office/drawing/2014/main" id="{5886B145-D4AB-400F-95FD-08A6B4DCEBB2}"/>
                </a:ext>
              </a:extLst>
            </p:cNvPr>
            <p:cNvSpPr/>
            <p:nvPr/>
          </p:nvSpPr>
          <p:spPr>
            <a:xfrm rot="8100000">
              <a:off x="2217082" y="1564937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3" name="Group 41">
            <a:extLst>
              <a:ext uri="{FF2B5EF4-FFF2-40B4-BE49-F238E27FC236}">
                <a16:creationId xmlns:a16="http://schemas.microsoft.com/office/drawing/2014/main" id="{1FEE6DD1-5A27-41C0-A082-5BAF74C9C303}"/>
              </a:ext>
            </a:extLst>
          </p:cNvPr>
          <p:cNvGrpSpPr/>
          <p:nvPr/>
        </p:nvGrpSpPr>
        <p:grpSpPr>
          <a:xfrm>
            <a:off x="5210177" y="2343061"/>
            <a:ext cx="785535" cy="2389286"/>
            <a:chOff x="9178467" y="1564937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Teardrop 24">
              <a:extLst>
                <a:ext uri="{FF2B5EF4-FFF2-40B4-BE49-F238E27FC236}">
                  <a16:creationId xmlns:a16="http://schemas.microsoft.com/office/drawing/2014/main" id="{E7237083-C38E-44B6-ABD1-466DB1BEAB18}"/>
                </a:ext>
              </a:extLst>
            </p:cNvPr>
            <p:cNvSpPr/>
            <p:nvPr/>
          </p:nvSpPr>
          <p:spPr>
            <a:xfrm rot="18900000">
              <a:off x="9387680" y="3588463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" name="Teardrop 25">
              <a:extLst>
                <a:ext uri="{FF2B5EF4-FFF2-40B4-BE49-F238E27FC236}">
                  <a16:creationId xmlns:a16="http://schemas.microsoft.com/office/drawing/2014/main" id="{BC369A02-F323-4B5B-8434-275A7E2C85A1}"/>
                </a:ext>
              </a:extLst>
            </p:cNvPr>
            <p:cNvSpPr/>
            <p:nvPr/>
          </p:nvSpPr>
          <p:spPr>
            <a:xfrm rot="8100000">
              <a:off x="9178467" y="1564937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6" name="Group 38">
            <a:extLst>
              <a:ext uri="{FF2B5EF4-FFF2-40B4-BE49-F238E27FC236}">
                <a16:creationId xmlns:a16="http://schemas.microsoft.com/office/drawing/2014/main" id="{C3F788C6-10BB-4E6B-9D2B-B42AE8311CEE}"/>
              </a:ext>
            </a:extLst>
          </p:cNvPr>
          <p:cNvGrpSpPr/>
          <p:nvPr/>
        </p:nvGrpSpPr>
        <p:grpSpPr>
          <a:xfrm>
            <a:off x="3648299" y="3128879"/>
            <a:ext cx="785535" cy="2389286"/>
            <a:chOff x="3959761" y="3726344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Teardrop 31">
              <a:extLst>
                <a:ext uri="{FF2B5EF4-FFF2-40B4-BE49-F238E27FC236}">
                  <a16:creationId xmlns:a16="http://schemas.microsoft.com/office/drawing/2014/main" id="{F14133A9-D238-4941-B7C8-F9873A755D82}"/>
                </a:ext>
              </a:extLst>
            </p:cNvPr>
            <p:cNvSpPr/>
            <p:nvPr/>
          </p:nvSpPr>
          <p:spPr>
            <a:xfrm rot="8100000">
              <a:off x="4168974" y="3726344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8" name="Teardrop 32">
              <a:extLst>
                <a:ext uri="{FF2B5EF4-FFF2-40B4-BE49-F238E27FC236}">
                  <a16:creationId xmlns:a16="http://schemas.microsoft.com/office/drawing/2014/main" id="{C4A558E8-D759-425E-8ACD-E2D4A70DBABC}"/>
                </a:ext>
              </a:extLst>
            </p:cNvPr>
            <p:cNvSpPr/>
            <p:nvPr/>
          </p:nvSpPr>
          <p:spPr>
            <a:xfrm rot="18900000">
              <a:off x="3959761" y="5332982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9" name="Group 41">
            <a:extLst>
              <a:ext uri="{FF2B5EF4-FFF2-40B4-BE49-F238E27FC236}">
                <a16:creationId xmlns:a16="http://schemas.microsoft.com/office/drawing/2014/main" id="{5B4449FD-DCBF-4A67-AEF1-F729D7E3685E}"/>
              </a:ext>
            </a:extLst>
          </p:cNvPr>
          <p:cNvGrpSpPr/>
          <p:nvPr/>
        </p:nvGrpSpPr>
        <p:grpSpPr>
          <a:xfrm>
            <a:off x="8319631" y="2343061"/>
            <a:ext cx="785535" cy="2389286"/>
            <a:chOff x="9178467" y="1564937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Teardrop 24">
              <a:extLst>
                <a:ext uri="{FF2B5EF4-FFF2-40B4-BE49-F238E27FC236}">
                  <a16:creationId xmlns:a16="http://schemas.microsoft.com/office/drawing/2014/main" id="{3E9AF367-51E8-4502-BD37-244EE4F8D224}"/>
                </a:ext>
              </a:extLst>
            </p:cNvPr>
            <p:cNvSpPr/>
            <p:nvPr/>
          </p:nvSpPr>
          <p:spPr>
            <a:xfrm rot="18900000">
              <a:off x="9387680" y="3588463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1" name="Teardrop 25">
              <a:extLst>
                <a:ext uri="{FF2B5EF4-FFF2-40B4-BE49-F238E27FC236}">
                  <a16:creationId xmlns:a16="http://schemas.microsoft.com/office/drawing/2014/main" id="{F4677625-E12A-4086-8BB5-2606FA3158D6}"/>
                </a:ext>
              </a:extLst>
            </p:cNvPr>
            <p:cNvSpPr/>
            <p:nvPr/>
          </p:nvSpPr>
          <p:spPr>
            <a:xfrm rot="8100000">
              <a:off x="9178467" y="1564937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2" name="Group 38">
            <a:extLst>
              <a:ext uri="{FF2B5EF4-FFF2-40B4-BE49-F238E27FC236}">
                <a16:creationId xmlns:a16="http://schemas.microsoft.com/office/drawing/2014/main" id="{6770C4CF-ABEF-40DA-9C5E-942C1DEF89DC}"/>
              </a:ext>
            </a:extLst>
          </p:cNvPr>
          <p:cNvGrpSpPr/>
          <p:nvPr/>
        </p:nvGrpSpPr>
        <p:grpSpPr>
          <a:xfrm>
            <a:off x="6766617" y="3128879"/>
            <a:ext cx="785535" cy="2389286"/>
            <a:chOff x="3959761" y="3726344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Teardrop 31">
              <a:extLst>
                <a:ext uri="{FF2B5EF4-FFF2-40B4-BE49-F238E27FC236}">
                  <a16:creationId xmlns:a16="http://schemas.microsoft.com/office/drawing/2014/main" id="{1FE646AB-9FB2-46E1-B9CF-3A97ACA1E941}"/>
                </a:ext>
              </a:extLst>
            </p:cNvPr>
            <p:cNvSpPr/>
            <p:nvPr/>
          </p:nvSpPr>
          <p:spPr>
            <a:xfrm rot="8100000">
              <a:off x="4168974" y="3726344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4" name="Teardrop 32">
              <a:extLst>
                <a:ext uri="{FF2B5EF4-FFF2-40B4-BE49-F238E27FC236}">
                  <a16:creationId xmlns:a16="http://schemas.microsoft.com/office/drawing/2014/main" id="{78E7C1EC-B2A0-4560-A280-46E006BB5601}"/>
                </a:ext>
              </a:extLst>
            </p:cNvPr>
            <p:cNvSpPr/>
            <p:nvPr/>
          </p:nvSpPr>
          <p:spPr>
            <a:xfrm rot="18900000">
              <a:off x="3959761" y="5332982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7344C233-6172-4FD7-B053-0B99996251DE}"/>
              </a:ext>
            </a:extLst>
          </p:cNvPr>
          <p:cNvGrpSpPr/>
          <p:nvPr/>
        </p:nvGrpSpPr>
        <p:grpSpPr>
          <a:xfrm>
            <a:off x="9790951" y="3128879"/>
            <a:ext cx="785535" cy="2389286"/>
            <a:chOff x="3959761" y="3726344"/>
            <a:chExt cx="785535" cy="23892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Teardrop 31">
              <a:extLst>
                <a:ext uri="{FF2B5EF4-FFF2-40B4-BE49-F238E27FC236}">
                  <a16:creationId xmlns:a16="http://schemas.microsoft.com/office/drawing/2014/main" id="{17661454-B7D6-414D-9738-6403B4F3B047}"/>
                </a:ext>
              </a:extLst>
            </p:cNvPr>
            <p:cNvSpPr/>
            <p:nvPr/>
          </p:nvSpPr>
          <p:spPr>
            <a:xfrm rot="8100000">
              <a:off x="4168974" y="3726344"/>
              <a:ext cx="367109" cy="365760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7" name="Teardrop 32">
              <a:extLst>
                <a:ext uri="{FF2B5EF4-FFF2-40B4-BE49-F238E27FC236}">
                  <a16:creationId xmlns:a16="http://schemas.microsoft.com/office/drawing/2014/main" id="{524C899F-E345-4544-B4BD-4327D47BA2EE}"/>
                </a:ext>
              </a:extLst>
            </p:cNvPr>
            <p:cNvSpPr/>
            <p:nvPr/>
          </p:nvSpPr>
          <p:spPr>
            <a:xfrm rot="18900000">
              <a:off x="3959761" y="5332982"/>
              <a:ext cx="785535" cy="782648"/>
            </a:xfrm>
            <a:prstGeom prst="teardrop">
              <a:avLst>
                <a:gd name="adj" fmla="val 200000"/>
              </a:avLst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28" name="Oval 24">
            <a:extLst>
              <a:ext uri="{FF2B5EF4-FFF2-40B4-BE49-F238E27FC236}">
                <a16:creationId xmlns:a16="http://schemas.microsoft.com/office/drawing/2014/main" id="{30027480-6D90-4F8A-9AEB-B3381543EE13}"/>
              </a:ext>
            </a:extLst>
          </p:cNvPr>
          <p:cNvSpPr/>
          <p:nvPr/>
        </p:nvSpPr>
        <p:spPr>
          <a:xfrm>
            <a:off x="2184409" y="2374887"/>
            <a:ext cx="765175" cy="7127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01</a:t>
            </a:r>
          </a:p>
        </p:txBody>
      </p:sp>
      <p:sp>
        <p:nvSpPr>
          <p:cNvPr id="29" name="Oval 24">
            <a:extLst>
              <a:ext uri="{FF2B5EF4-FFF2-40B4-BE49-F238E27FC236}">
                <a16:creationId xmlns:a16="http://schemas.microsoft.com/office/drawing/2014/main" id="{5C105F36-A20D-4AD2-9702-1944A04F4002}"/>
              </a:ext>
            </a:extLst>
          </p:cNvPr>
          <p:cNvSpPr/>
          <p:nvPr/>
        </p:nvSpPr>
        <p:spPr>
          <a:xfrm>
            <a:off x="9791709" y="4805348"/>
            <a:ext cx="765175" cy="7127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06</a:t>
            </a:r>
          </a:p>
        </p:txBody>
      </p:sp>
      <p:sp>
        <p:nvSpPr>
          <p:cNvPr id="30" name="Oval 24">
            <a:extLst>
              <a:ext uri="{FF2B5EF4-FFF2-40B4-BE49-F238E27FC236}">
                <a16:creationId xmlns:a16="http://schemas.microsoft.com/office/drawing/2014/main" id="{38FA090B-7642-45D3-99F3-2B70CC8DBDC6}"/>
              </a:ext>
            </a:extLst>
          </p:cNvPr>
          <p:cNvSpPr/>
          <p:nvPr/>
        </p:nvSpPr>
        <p:spPr>
          <a:xfrm>
            <a:off x="3659197" y="4805348"/>
            <a:ext cx="765175" cy="7127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02</a:t>
            </a: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021B4F5D-D360-4705-A346-EB31C382BA3A}"/>
              </a:ext>
            </a:extLst>
          </p:cNvPr>
          <p:cNvSpPr/>
          <p:nvPr/>
        </p:nvSpPr>
        <p:spPr>
          <a:xfrm>
            <a:off x="6765934" y="4803762"/>
            <a:ext cx="765175" cy="7127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04</a:t>
            </a:r>
          </a:p>
        </p:txBody>
      </p:sp>
      <p:sp>
        <p:nvSpPr>
          <p:cNvPr id="32" name="Oval 24">
            <a:extLst>
              <a:ext uri="{FF2B5EF4-FFF2-40B4-BE49-F238E27FC236}">
                <a16:creationId xmlns:a16="http://schemas.microsoft.com/office/drawing/2014/main" id="{F6E775D1-C1CC-493D-A32C-876BBF7B9BE9}"/>
              </a:ext>
            </a:extLst>
          </p:cNvPr>
          <p:cNvSpPr/>
          <p:nvPr/>
        </p:nvSpPr>
        <p:spPr>
          <a:xfrm>
            <a:off x="5210184" y="2374887"/>
            <a:ext cx="765175" cy="7127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03</a:t>
            </a:r>
          </a:p>
        </p:txBody>
      </p:sp>
      <p:sp>
        <p:nvSpPr>
          <p:cNvPr id="33" name="Oval 24">
            <a:extLst>
              <a:ext uri="{FF2B5EF4-FFF2-40B4-BE49-F238E27FC236}">
                <a16:creationId xmlns:a16="http://schemas.microsoft.com/office/drawing/2014/main" id="{25667F30-4F9D-46D3-97DC-081DB1C77924}"/>
              </a:ext>
            </a:extLst>
          </p:cNvPr>
          <p:cNvSpPr/>
          <p:nvPr/>
        </p:nvSpPr>
        <p:spPr>
          <a:xfrm>
            <a:off x="8320097" y="2374887"/>
            <a:ext cx="765175" cy="7127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algn="ctr" defTabSz="1371600" latinLnBrk="1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05</a:t>
            </a:r>
          </a:p>
        </p:txBody>
      </p:sp>
      <p:sp>
        <p:nvSpPr>
          <p:cNvPr id="34" name="65 CuadroTexto">
            <a:extLst>
              <a:ext uri="{FF2B5EF4-FFF2-40B4-BE49-F238E27FC236}">
                <a16:creationId xmlns:a16="http://schemas.microsoft.com/office/drawing/2014/main" id="{4609C921-E9B6-4E58-BFE8-99D8553B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568" y="4773599"/>
            <a:ext cx="1744965" cy="11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MEDIDAS PARA PREVENIR Y MITIGAR IMPACTOS</a:t>
            </a:r>
          </a:p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. 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35" name="65 CuadroTexto">
            <a:extLst>
              <a:ext uri="{FF2B5EF4-FFF2-40B4-BE49-F238E27FC236}">
                <a16:creationId xmlns:a16="http://schemas.microsoft.com/office/drawing/2014/main" id="{FA6C6ADF-8664-4C69-A4AD-6021F6CD7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298" y="5009197"/>
            <a:ext cx="1446024" cy="60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COMUNICAR</a:t>
            </a:r>
          </a:p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. 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36" name="65 CuadroTexto">
            <a:extLst>
              <a:ext uri="{FF2B5EF4-FFF2-40B4-BE49-F238E27FC236}">
                <a16:creationId xmlns:a16="http://schemas.microsoft.com/office/drawing/2014/main" id="{10425F1F-5804-47AF-9053-197D1C5D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371" y="1980139"/>
            <a:ext cx="1700004" cy="112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  <a:cs typeface="+mn-cs"/>
              </a:rPr>
              <a:t>IDENTIFICACIÓN Y EVALUACIÓN DE IMPACTOS</a:t>
            </a:r>
          </a:p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. 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37" name="65 CuadroTexto">
            <a:extLst>
              <a:ext uri="{FF2B5EF4-FFF2-40B4-BE49-F238E27FC236}">
                <a16:creationId xmlns:a16="http://schemas.microsoft.com/office/drawing/2014/main" id="{86CE1472-0F01-4A93-B883-060655AB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139" y="2071052"/>
            <a:ext cx="1838905" cy="112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MONITOREAR LA GESTIÓN Y LOS RESULTADOS </a:t>
            </a:r>
          </a:p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. </a:t>
            </a:r>
            <a:endParaRPr lang="es-E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38" name="65 CuadroTexto">
            <a:extLst>
              <a:ext uri="{FF2B5EF4-FFF2-40B4-BE49-F238E27FC236}">
                <a16:creationId xmlns:a16="http://schemas.microsoft.com/office/drawing/2014/main" id="{967BFD23-33E5-4B6D-95AD-E083D0FF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095" y="2670963"/>
            <a:ext cx="1598402" cy="28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REMEDIAR </a:t>
            </a:r>
          </a:p>
        </p:txBody>
      </p:sp>
      <p:sp>
        <p:nvSpPr>
          <p:cNvPr id="50" name="30 CuadroTexto">
            <a:extLst>
              <a:ext uri="{FF2B5EF4-FFF2-40B4-BE49-F238E27FC236}">
                <a16:creationId xmlns:a16="http://schemas.microsoft.com/office/drawing/2014/main" id="{1D01D19B-9DCB-409F-B62E-EB28A94C4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9046" y="390303"/>
            <a:ext cx="7829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tx1"/>
                </a:solidFill>
                <a:latin typeface="+mj-lt"/>
                <a:ea typeface="Malgun Gothic" panose="020B0503020000020004" pitchFamily="34" charset="-127"/>
              </a:rPr>
              <a:t>¿CÓMO PUEDEN LAS EMPRESAS PREVENIR VULNERACIONES A LOS DDHH?</a:t>
            </a:r>
            <a:endParaRPr lang="es-ES" sz="3200" b="1" dirty="0">
              <a:solidFill>
                <a:schemeClr val="tx1"/>
              </a:solidFill>
              <a:latin typeface="+mj-lt"/>
              <a:ea typeface="Malgun Gothic" panose="020B0503020000020004" pitchFamily="34" charset="-127"/>
              <a:cs typeface="Calibri Light" panose="020F0302020204030204" pitchFamily="34" charset="0"/>
            </a:endParaRPr>
          </a:p>
        </p:txBody>
      </p:sp>
      <p:sp>
        <p:nvSpPr>
          <p:cNvPr id="51" name="65 CuadroTexto">
            <a:extLst>
              <a:ext uri="{FF2B5EF4-FFF2-40B4-BE49-F238E27FC236}">
                <a16:creationId xmlns:a16="http://schemas.microsoft.com/office/drawing/2014/main" id="{8E772633-FAD0-4462-912F-2C9AF3F0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594" y="4740193"/>
            <a:ext cx="1529716" cy="137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652" tIns="17826" rIns="35652" bIns="17826">
            <a:spAutoFit/>
          </a:bodyPr>
          <a:lstStyle/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DEFINIR EL GRUPO DE INTERÉS /</a:t>
            </a:r>
          </a:p>
          <a:p>
            <a:pPr algn="ctr" defTabSz="848921"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algun Gothic" panose="020B0503020000020004" pitchFamily="34" charset="-127"/>
              </a:rPr>
              <a:t>COMPROMISO POLÍTICO  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5B58ED77-9BEB-49B3-8ACE-EAC4DD7FF47C}"/>
              </a:ext>
            </a:extLst>
          </p:cNvPr>
          <p:cNvSpPr/>
          <p:nvPr/>
        </p:nvSpPr>
        <p:spPr>
          <a:xfrm>
            <a:off x="1770681" y="3806940"/>
            <a:ext cx="9152744" cy="28279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949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0">
            <a:extLst>
              <a:ext uri="{FF2B5EF4-FFF2-40B4-BE49-F238E27FC236}">
                <a16:creationId xmlns:a16="http://schemas.microsoft.com/office/drawing/2014/main" id="{4A8940D8-E68A-485C-9B4E-F1CDD007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129" name="CuadroTexto 128">
            <a:extLst>
              <a:ext uri="{FF2B5EF4-FFF2-40B4-BE49-F238E27FC236}">
                <a16:creationId xmlns:a16="http://schemas.microsoft.com/office/drawing/2014/main" id="{F18AE81B-FB2B-0AFB-2306-AA5EFCD9D36B}"/>
              </a:ext>
            </a:extLst>
          </p:cNvPr>
          <p:cNvSpPr txBox="1"/>
          <p:nvPr/>
        </p:nvSpPr>
        <p:spPr>
          <a:xfrm>
            <a:off x="3985056" y="340893"/>
            <a:ext cx="7452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atin typeface="+mj-lt"/>
              </a:rPr>
              <a:t>¿CUÁLES SON LAS OPORTUNIDADES PARA LAS EMPRESAS? </a:t>
            </a:r>
            <a:endParaRPr lang="es-CO" sz="3600" b="1" dirty="0">
              <a:latin typeface="+mj-lt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B75201D-5F79-ED8B-E8C5-2CC5C55A4795}"/>
              </a:ext>
            </a:extLst>
          </p:cNvPr>
          <p:cNvSpPr/>
          <p:nvPr/>
        </p:nvSpPr>
        <p:spPr>
          <a:xfrm>
            <a:off x="1812083" y="1882115"/>
            <a:ext cx="8713042" cy="11252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44030-36B1-6E1B-E3F8-2DCBD718C503}"/>
              </a:ext>
            </a:extLst>
          </p:cNvPr>
          <p:cNvSpPr txBox="1">
            <a:spLocks/>
          </p:cNvSpPr>
          <p:nvPr/>
        </p:nvSpPr>
        <p:spPr>
          <a:xfrm>
            <a:off x="1988948" y="2026493"/>
            <a:ext cx="8390969" cy="8536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87338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Font typeface="Arial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6842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027113" indent="0" algn="l" defTabSz="457200" rtl="0" eaLnBrk="1" latinLnBrk="0" hangingPunct="1">
              <a:spcBef>
                <a:spcPct val="20000"/>
              </a:spcBef>
              <a:buFont typeface="Arial"/>
              <a:buNone/>
              <a:tabLst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13700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S" b="1" dirty="0">
                <a:solidFill>
                  <a:schemeClr val="tx1"/>
                </a:solidFill>
                <a:latin typeface="Raleway" pitchFamily="2" charset="0"/>
              </a:rPr>
              <a:t>Una mejor gestión de riesgos</a:t>
            </a:r>
            <a:r>
              <a:rPr lang="es-ES" dirty="0">
                <a:solidFill>
                  <a:schemeClr val="tx1"/>
                </a:solidFill>
                <a:latin typeface="Raleway" pitchFamily="2" charset="0"/>
              </a:rPr>
              <a:t>, con menos probabilidades de tener interrupciones en las operaciones, campañas y críticas públicas, litigios, daños en la reputación, y perjuicio en la retención y la contratación de personas empleadas</a:t>
            </a:r>
            <a:endParaRPr lang="es-CO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7922057-A5AF-0C7D-898F-0769CCECFD60}"/>
              </a:ext>
            </a:extLst>
          </p:cNvPr>
          <p:cNvSpPr/>
          <p:nvPr/>
        </p:nvSpPr>
        <p:spPr>
          <a:xfrm>
            <a:off x="1812083" y="3127926"/>
            <a:ext cx="8713042" cy="13330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0F1B27BC-3CFD-A8EC-967B-120592ADA054}"/>
              </a:ext>
            </a:extLst>
          </p:cNvPr>
          <p:cNvSpPr txBox="1">
            <a:spLocks/>
          </p:cNvSpPr>
          <p:nvPr/>
        </p:nvSpPr>
        <p:spPr>
          <a:xfrm>
            <a:off x="1957290" y="3335206"/>
            <a:ext cx="8390969" cy="9667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87338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Font typeface="Arial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6842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027113" indent="0" algn="l" defTabSz="457200" rtl="0" eaLnBrk="1" latinLnBrk="0" hangingPunct="1">
              <a:spcBef>
                <a:spcPct val="20000"/>
              </a:spcBef>
              <a:buFont typeface="Arial"/>
              <a:buNone/>
              <a:tabLst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13700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Reconocimiento positivo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 de la mejora de la empresa en su desempeño en derechos humanos y de sus esfuerzos para abordar los retos, inclusive de los inversores socialmente responsables y de las organizaciones de la sociedad civil</a:t>
            </a:r>
            <a:endParaRPr lang="es-CO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32B9244-1B38-DA79-E070-7EB53075199B}"/>
              </a:ext>
            </a:extLst>
          </p:cNvPr>
          <p:cNvSpPr/>
          <p:nvPr/>
        </p:nvSpPr>
        <p:spPr>
          <a:xfrm>
            <a:off x="1812083" y="4668222"/>
            <a:ext cx="8713042" cy="16979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FB829-DB6A-EFFB-654D-A6FDEC0ABC17}"/>
              </a:ext>
            </a:extLst>
          </p:cNvPr>
          <p:cNvSpPr txBox="1"/>
          <p:nvPr/>
        </p:nvSpPr>
        <p:spPr>
          <a:xfrm>
            <a:off x="2076874" y="4978592"/>
            <a:ext cx="8271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chemeClr val="bg1"/>
                </a:solidFill>
                <a:latin typeface="Raleway" pitchFamily="2" charset="0"/>
              </a:rPr>
              <a:t>Un mayor acceso a oportunidades de negocio </a:t>
            </a:r>
            <a:r>
              <a:rPr lang="es-ES" sz="1600" dirty="0">
                <a:solidFill>
                  <a:schemeClr val="bg1"/>
                </a:solidFill>
                <a:latin typeface="Raleway" pitchFamily="2" charset="0"/>
              </a:rPr>
              <a:t>con los gobiernos, financiadores, clientes y compradores, quienes reconocen cada vez más la disminución del riesgo para sí mismos cuando se trabaja con una empresa que, de manera efectiva, administra los riesgos para los derechos humanos</a:t>
            </a:r>
            <a:endParaRPr lang="es-C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6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0">
            <a:extLst>
              <a:ext uri="{FF2B5EF4-FFF2-40B4-BE49-F238E27FC236}">
                <a16:creationId xmlns:a16="http://schemas.microsoft.com/office/drawing/2014/main" id="{FFF00222-FCAD-442D-A765-0BCB0F986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B75201D-5F79-ED8B-E8C5-2CC5C55A4795}"/>
              </a:ext>
            </a:extLst>
          </p:cNvPr>
          <p:cNvSpPr/>
          <p:nvPr/>
        </p:nvSpPr>
        <p:spPr>
          <a:xfrm>
            <a:off x="2035845" y="1917041"/>
            <a:ext cx="8713042" cy="13330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44030-36B1-6E1B-E3F8-2DCBD718C503}"/>
              </a:ext>
            </a:extLst>
          </p:cNvPr>
          <p:cNvSpPr txBox="1">
            <a:spLocks/>
          </p:cNvSpPr>
          <p:nvPr/>
        </p:nvSpPr>
        <p:spPr>
          <a:xfrm>
            <a:off x="2181052" y="2156735"/>
            <a:ext cx="8390969" cy="8536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87338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Font typeface="Arial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6842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027113" indent="0" algn="l" defTabSz="457200" rtl="0" eaLnBrk="1" latinLnBrk="0" hangingPunct="1">
              <a:spcBef>
                <a:spcPct val="20000"/>
              </a:spcBef>
              <a:buFont typeface="Arial"/>
              <a:buNone/>
              <a:tabLst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13700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Mejora de las relaciones 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con</a:t>
            </a:r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los trabajadores, comunidades y otras partes interesadas en la sociedad, dando como resultado una mayor confianza y una licencia social más sólida para operar.</a:t>
            </a:r>
            <a:endParaRPr lang="es-CO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7922057-A5AF-0C7D-898F-0769CCECFD60}"/>
              </a:ext>
            </a:extLst>
          </p:cNvPr>
          <p:cNvSpPr/>
          <p:nvPr/>
        </p:nvSpPr>
        <p:spPr>
          <a:xfrm>
            <a:off x="2035845" y="3370616"/>
            <a:ext cx="8713042" cy="13330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0F1B27BC-3CFD-A8EC-967B-120592ADA054}"/>
              </a:ext>
            </a:extLst>
          </p:cNvPr>
          <p:cNvSpPr txBox="1">
            <a:spLocks/>
          </p:cNvSpPr>
          <p:nvPr/>
        </p:nvSpPr>
        <p:spPr>
          <a:xfrm>
            <a:off x="2181052" y="3577896"/>
            <a:ext cx="8390969" cy="9667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87338" indent="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Font typeface="Arial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6842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027113" indent="0" algn="l" defTabSz="457200" rtl="0" eaLnBrk="1" latinLnBrk="0" hangingPunct="1">
              <a:spcBef>
                <a:spcPct val="20000"/>
              </a:spcBef>
              <a:buFont typeface="Arial"/>
              <a:buNone/>
              <a:tabLst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137001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Una </a:t>
            </a:r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mejor aptitud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 </a:t>
            </a:r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para salvaguardar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 </a:t>
            </a:r>
            <a:r>
              <a:rPr lang="es-ES" b="1" dirty="0">
                <a:solidFill>
                  <a:schemeClr val="bg1"/>
                </a:solidFill>
                <a:latin typeface="Raleway" pitchFamily="2" charset="0"/>
              </a:rPr>
              <a:t>su reputación</a:t>
            </a: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 cuando se producen impactos negativos, dado que hay un mejor conocimiento público de sus esfuerzos para evitar tales incidentes.</a:t>
            </a:r>
            <a:endParaRPr lang="es-CO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32B9244-1B38-DA79-E070-7EB53075199B}"/>
              </a:ext>
            </a:extLst>
          </p:cNvPr>
          <p:cNvSpPr/>
          <p:nvPr/>
        </p:nvSpPr>
        <p:spPr>
          <a:xfrm>
            <a:off x="2035845" y="4824189"/>
            <a:ext cx="8713042" cy="10530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BFB829-DB6A-EFFB-654D-A6FDEC0ABC17}"/>
              </a:ext>
            </a:extLst>
          </p:cNvPr>
          <p:cNvSpPr txBox="1"/>
          <p:nvPr/>
        </p:nvSpPr>
        <p:spPr>
          <a:xfrm>
            <a:off x="2240843" y="5058350"/>
            <a:ext cx="8271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Raleway" pitchFamily="2" charset="0"/>
              </a:rPr>
              <a:t>Una </a:t>
            </a:r>
            <a:r>
              <a:rPr lang="es-ES" sz="1600" b="1" dirty="0">
                <a:latin typeface="Raleway" pitchFamily="2" charset="0"/>
              </a:rPr>
              <a:t>mejor capacidad</a:t>
            </a:r>
            <a:r>
              <a:rPr lang="es-ES" sz="1600" dirty="0">
                <a:latin typeface="Raleway" pitchFamily="2" charset="0"/>
              </a:rPr>
              <a:t> </a:t>
            </a:r>
            <a:r>
              <a:rPr lang="es-ES" sz="1600" b="1" dirty="0">
                <a:latin typeface="Raleway" pitchFamily="2" charset="0"/>
              </a:rPr>
              <a:t>para reclutar</a:t>
            </a:r>
            <a:r>
              <a:rPr lang="es-ES" sz="1600" dirty="0">
                <a:latin typeface="Raleway" pitchFamily="2" charset="0"/>
              </a:rPr>
              <a:t> a la próxima generación de líderes jóvenes, quienes cada vez más ponen foco en el desempeño de las empresas en esta área.</a:t>
            </a:r>
            <a:endParaRPr lang="es-CO" sz="1600" dirty="0">
              <a:latin typeface="Raleway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A77EE39-B0F0-C2C2-55F4-14A0DBF982F1}"/>
              </a:ext>
            </a:extLst>
          </p:cNvPr>
          <p:cNvSpPr txBox="1"/>
          <p:nvPr/>
        </p:nvSpPr>
        <p:spPr>
          <a:xfrm>
            <a:off x="2646286" y="6111444"/>
            <a:ext cx="746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315883"/>
                </a:solidFill>
                <a:latin typeface="Raleway" pitchFamily="2" charset="0"/>
              </a:rPr>
              <a:t>La única vía para negocios exitosos a largo plazo </a:t>
            </a:r>
            <a:endParaRPr lang="es-CO" sz="2400" b="1" dirty="0">
              <a:solidFill>
                <a:srgbClr val="315883"/>
              </a:solidFill>
              <a:latin typeface="Raleway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B79C3C-4E79-424A-AAE6-574A46A76855}"/>
              </a:ext>
            </a:extLst>
          </p:cNvPr>
          <p:cNvSpPr txBox="1"/>
          <p:nvPr/>
        </p:nvSpPr>
        <p:spPr>
          <a:xfrm>
            <a:off x="3985056" y="340893"/>
            <a:ext cx="7452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atin typeface="+mj-lt"/>
              </a:rPr>
              <a:t>¿CUÁLES SON LAS OPORTUNIDADES PARA LAS EMPRESAS? </a:t>
            </a:r>
            <a:endParaRPr lang="es-CO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892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9F66134-765A-46F7-83C0-697B72BB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AFF3858-ABFD-4D82-B467-F37908DFF122}"/>
              </a:ext>
            </a:extLst>
          </p:cNvPr>
          <p:cNvSpPr/>
          <p:nvPr/>
        </p:nvSpPr>
        <p:spPr>
          <a:xfrm>
            <a:off x="0" y="3211656"/>
            <a:ext cx="12191999" cy="1103670"/>
          </a:xfrm>
          <a:prstGeom prst="roundRect">
            <a:avLst>
              <a:gd name="adj" fmla="val 50000"/>
            </a:avLst>
          </a:prstGeom>
          <a:solidFill>
            <a:srgbClr val="75B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46ABD9-E5F5-492C-93D4-6747DAC56B1A}"/>
              </a:ext>
            </a:extLst>
          </p:cNvPr>
          <p:cNvSpPr txBox="1">
            <a:spLocks/>
          </p:cNvSpPr>
          <p:nvPr/>
        </p:nvSpPr>
        <p:spPr>
          <a:xfrm>
            <a:off x="753980" y="3464318"/>
            <a:ext cx="11004884" cy="59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/>
              <a:t>Proceso para la realización de la Matriz de riesgos en DDHH</a:t>
            </a:r>
          </a:p>
        </p:txBody>
      </p:sp>
    </p:spTree>
    <p:extLst>
      <p:ext uri="{BB962C8B-B14F-4D97-AF65-F5344CB8AC3E}">
        <p14:creationId xmlns:p14="http://schemas.microsoft.com/office/powerpoint/2010/main" val="232336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10">
            <a:extLst>
              <a:ext uri="{FF2B5EF4-FFF2-40B4-BE49-F238E27FC236}">
                <a16:creationId xmlns:a16="http://schemas.microsoft.com/office/drawing/2014/main" id="{CB137B5D-DC8E-48D3-B40D-4BDCCA8D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E8469B-B6FD-4BEC-B415-817F4E813FDE}"/>
              </a:ext>
            </a:extLst>
          </p:cNvPr>
          <p:cNvCxnSpPr>
            <a:cxnSpLocks/>
          </p:cNvCxnSpPr>
          <p:nvPr/>
        </p:nvCxnSpPr>
        <p:spPr>
          <a:xfrm>
            <a:off x="6192252" y="1282849"/>
            <a:ext cx="0" cy="4893423"/>
          </a:xfrm>
          <a:prstGeom prst="line">
            <a:avLst/>
          </a:prstGeom>
          <a:ln w="57150">
            <a:solidFill>
              <a:srgbClr val="315883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BCB225E-C7DD-2653-B623-B0324547E0AB}"/>
              </a:ext>
            </a:extLst>
          </p:cNvPr>
          <p:cNvSpPr/>
          <p:nvPr/>
        </p:nvSpPr>
        <p:spPr>
          <a:xfrm>
            <a:off x="859046" y="1411766"/>
            <a:ext cx="4930359" cy="48934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SESIÓN 1</a:t>
            </a:r>
          </a:p>
          <a:p>
            <a:pPr algn="ctr"/>
            <a: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ACERCAMIENTO</a:t>
            </a: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TEMAS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¿Qué son los Derechos Humanos?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Categorías de los Derechos Humanos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Marco Jurídico Nacional e Internacional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La relación de las empresas con el respeto de los Derechos Humanos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0F2CDF6-8EBC-AD1B-EB5C-5E6E51780C26}"/>
              </a:ext>
            </a:extLst>
          </p:cNvPr>
          <p:cNvSpPr/>
          <p:nvPr/>
        </p:nvSpPr>
        <p:spPr>
          <a:xfrm>
            <a:off x="6648450" y="1379103"/>
            <a:ext cx="5053012" cy="48934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SESIÓN 2</a:t>
            </a:r>
          </a:p>
          <a:p>
            <a:pPr algn="ctr"/>
            <a: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CONTEXTO </a:t>
            </a:r>
            <a:b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b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b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TEMAS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Contexto Derechos Humanos, riesgos y empresas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Conceptualización de índices, indicadores y herramientas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Matriz de riesgo: una buena práctica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33ED4E6-F55C-B9F1-87BC-EE168D49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70" y="2844713"/>
            <a:ext cx="2214563" cy="1245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2B427CC-DDD3-CEE7-BD3C-3A52C7F23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499" y="2843541"/>
            <a:ext cx="2214563" cy="1245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C8F8BB1-8A96-55F8-509F-CCF1AED86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167" y="2636194"/>
            <a:ext cx="2333750" cy="131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7717B00-FCBC-95CC-3842-691E14AED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991" y="2636194"/>
            <a:ext cx="2278760" cy="131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216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0">
            <a:extLst>
              <a:ext uri="{FF2B5EF4-FFF2-40B4-BE49-F238E27FC236}">
                <a16:creationId xmlns:a16="http://schemas.microsoft.com/office/drawing/2014/main" id="{52440A63-B705-46B3-A2E6-3B546FFE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E8469B-B6FD-4BEC-B415-817F4E813FDE}"/>
              </a:ext>
            </a:extLst>
          </p:cNvPr>
          <p:cNvCxnSpPr>
            <a:cxnSpLocks/>
          </p:cNvCxnSpPr>
          <p:nvPr/>
        </p:nvCxnSpPr>
        <p:spPr>
          <a:xfrm>
            <a:off x="6317381" y="1340601"/>
            <a:ext cx="0" cy="489342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BCB225E-C7DD-2653-B623-B0324547E0AB}"/>
              </a:ext>
            </a:extLst>
          </p:cNvPr>
          <p:cNvSpPr/>
          <p:nvPr/>
        </p:nvSpPr>
        <p:spPr>
          <a:xfrm>
            <a:off x="1035884" y="1760506"/>
            <a:ext cx="4858920" cy="489342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MESA N°1</a:t>
            </a:r>
          </a:p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PARTICIPACIÓN Y DISCUSIÓN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TEMAS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• Identificación de variables para matriz de riesgos – DDHH</a:t>
            </a:r>
          </a:p>
          <a:p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• Análisis de escenarios de riesgos en DDHH (46 escenarios inicialmente)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0F2CDF6-8EBC-AD1B-EB5C-5E6E51780C26}"/>
              </a:ext>
            </a:extLst>
          </p:cNvPr>
          <p:cNvSpPr/>
          <p:nvPr/>
        </p:nvSpPr>
        <p:spPr>
          <a:xfrm>
            <a:off x="6930688" y="1693040"/>
            <a:ext cx="4920834" cy="489342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MESA N°2</a:t>
            </a:r>
          </a:p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PARTICIPACIÓN Y DISCUSIÓN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TEMAS</a:t>
            </a:r>
          </a:p>
          <a:p>
            <a:pPr algn="ctr"/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• Continuación de análisis de escenarios de riesgos en DDHH</a:t>
            </a:r>
          </a:p>
          <a:p>
            <a:r>
              <a:rPr lang="es-ES" sz="1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• Análisis de riesgos en </a:t>
            </a:r>
            <a:r>
              <a:rPr lang="es-ES" sz="16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DDHH</a:t>
            </a:r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s-ES" sz="16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D852050-8FD0-3993-136C-F8C8BCAAC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093" y="3415911"/>
            <a:ext cx="2077055" cy="116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202D51-0F8B-2CD7-FFD7-F4A712C9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344" y="3399067"/>
            <a:ext cx="2077055" cy="116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6014F9E-00D3-7572-C2D8-D9F87220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446" y="3536870"/>
            <a:ext cx="2057400" cy="1156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7E9A0FB-DCB5-D798-C754-36685DC24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280" y="3429000"/>
            <a:ext cx="2053775" cy="1154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94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0">
            <a:extLst>
              <a:ext uri="{FF2B5EF4-FFF2-40B4-BE49-F238E27FC236}">
                <a16:creationId xmlns:a16="http://schemas.microsoft.com/office/drawing/2014/main" id="{85ADC25A-56D9-4D96-9737-6521D41E1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F79FF1-46BF-68A5-AA67-B4C067BB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860" y="1413785"/>
            <a:ext cx="8849960" cy="458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15AA4E1-FE25-105F-1FDA-38F9BA0F1F5B}"/>
              </a:ext>
            </a:extLst>
          </p:cNvPr>
          <p:cNvSpPr txBox="1"/>
          <p:nvPr/>
        </p:nvSpPr>
        <p:spPr>
          <a:xfrm>
            <a:off x="5145729" y="152895"/>
            <a:ext cx="41266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600" dirty="0">
                <a:latin typeface="+mj-lt"/>
              </a:rPr>
              <a:t>Resultados </a:t>
            </a:r>
            <a:endParaRPr lang="es-CO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979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arcador de contenido 10">
            <a:extLst>
              <a:ext uri="{FF2B5EF4-FFF2-40B4-BE49-F238E27FC236}">
                <a16:creationId xmlns:a16="http://schemas.microsoft.com/office/drawing/2014/main" id="{A0026E13-A6D3-487E-9CB1-6BA14726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2FE883A-FDC7-D867-F1F3-5EEF8323281B}"/>
              </a:ext>
            </a:extLst>
          </p:cNvPr>
          <p:cNvSpPr/>
          <p:nvPr/>
        </p:nvSpPr>
        <p:spPr>
          <a:xfrm>
            <a:off x="4262011" y="1022030"/>
            <a:ext cx="5397842" cy="8745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FINALIZACIÓN</a:t>
            </a:r>
            <a:endParaRPr lang="es-CO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988EFF-84D6-52EF-2306-B81C7E9FB29A}"/>
              </a:ext>
            </a:extLst>
          </p:cNvPr>
          <p:cNvSpPr txBox="1"/>
          <p:nvPr/>
        </p:nvSpPr>
        <p:spPr>
          <a:xfrm>
            <a:off x="4411578" y="368109"/>
            <a:ext cx="5203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Mesa N°3 - Presencial</a:t>
            </a:r>
            <a:endParaRPr lang="es-CO" sz="3600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6C3900C-9B0A-5A60-3C12-064AE039B896}"/>
              </a:ext>
            </a:extLst>
          </p:cNvPr>
          <p:cNvSpPr/>
          <p:nvPr/>
        </p:nvSpPr>
        <p:spPr>
          <a:xfrm>
            <a:off x="1059698" y="2791372"/>
            <a:ext cx="2649120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ESCENARIOS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6F84D2A-62E6-25D4-4C72-7A7657F8B5B9}"/>
              </a:ext>
            </a:extLst>
          </p:cNvPr>
          <p:cNvSpPr/>
          <p:nvPr/>
        </p:nvSpPr>
        <p:spPr>
          <a:xfrm>
            <a:off x="1059698" y="4960042"/>
            <a:ext cx="2649120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RIESGOS</a:t>
            </a:r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4EF354C2-D89C-1D4D-AC3B-896431117851}"/>
              </a:ext>
            </a:extLst>
          </p:cNvPr>
          <p:cNvSpPr/>
          <p:nvPr/>
        </p:nvSpPr>
        <p:spPr>
          <a:xfrm>
            <a:off x="6257925" y="2791372"/>
            <a:ext cx="285750" cy="2842631"/>
          </a:xfrm>
          <a:prstGeom prst="righ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4A111DA-A6E6-8BB5-9DD7-5E80AC7B343E}"/>
              </a:ext>
            </a:extLst>
          </p:cNvPr>
          <p:cNvSpPr/>
          <p:nvPr/>
        </p:nvSpPr>
        <p:spPr>
          <a:xfrm>
            <a:off x="9312486" y="2850843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DDHH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A207905-1AB4-0FEC-1DAF-66259679811F}"/>
              </a:ext>
            </a:extLst>
          </p:cNvPr>
          <p:cNvSpPr/>
          <p:nvPr/>
        </p:nvSpPr>
        <p:spPr>
          <a:xfrm>
            <a:off x="7139911" y="2850844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CAUSAS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6A6D109-0ED9-C57F-0D6A-CD3E22B679D7}"/>
              </a:ext>
            </a:extLst>
          </p:cNvPr>
          <p:cNvSpPr/>
          <p:nvPr/>
        </p:nvSpPr>
        <p:spPr>
          <a:xfrm>
            <a:off x="7139911" y="3853483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GRUPOS DE INTERÉS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5C87E9B-B3BC-2071-94C8-561129A45BE5}"/>
              </a:ext>
            </a:extLst>
          </p:cNvPr>
          <p:cNvSpPr/>
          <p:nvPr/>
        </p:nvSpPr>
        <p:spPr>
          <a:xfrm>
            <a:off x="9312486" y="3853483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IMPACTO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61AB650-A92F-0F17-7F66-23A92FB80070}"/>
              </a:ext>
            </a:extLst>
          </p:cNvPr>
          <p:cNvSpPr/>
          <p:nvPr/>
        </p:nvSpPr>
        <p:spPr>
          <a:xfrm>
            <a:off x="7134121" y="4892543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PROBABILIDAD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5F560710-0DD1-C901-EA0C-D3B15ED4D6D1}"/>
              </a:ext>
            </a:extLst>
          </p:cNvPr>
          <p:cNvSpPr/>
          <p:nvPr/>
        </p:nvSpPr>
        <p:spPr>
          <a:xfrm>
            <a:off x="9312486" y="4888902"/>
            <a:ext cx="1681748" cy="6739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BDA1766-B80A-E950-3097-9E74FC935C68}"/>
              </a:ext>
            </a:extLst>
          </p:cNvPr>
          <p:cNvSpPr txBox="1"/>
          <p:nvPr/>
        </p:nvSpPr>
        <p:spPr>
          <a:xfrm>
            <a:off x="7145444" y="2120033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Variables de la matriz</a:t>
            </a:r>
            <a:endParaRPr lang="es-CO" sz="2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472F87-E87F-480A-90BC-8A530DB6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14" y="2273530"/>
            <a:ext cx="1800772" cy="18007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411931-BE2A-4B58-B1F2-3A9070856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357" y="4355041"/>
            <a:ext cx="1800772" cy="180077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EE32C38-4C6B-724F-ED35-02D13404B692}"/>
              </a:ext>
            </a:extLst>
          </p:cNvPr>
          <p:cNvSpPr/>
          <p:nvPr/>
        </p:nvSpPr>
        <p:spPr>
          <a:xfrm>
            <a:off x="4245429" y="4536775"/>
            <a:ext cx="1425591" cy="1432051"/>
          </a:xfrm>
          <a:prstGeom prst="ellipse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A8AD65-3167-B4E3-D3D3-5F68C09DF77A}"/>
              </a:ext>
            </a:extLst>
          </p:cNvPr>
          <p:cNvSpPr txBox="1"/>
          <p:nvPr/>
        </p:nvSpPr>
        <p:spPr>
          <a:xfrm>
            <a:off x="4457955" y="4823927"/>
            <a:ext cx="114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Jumble" panose="020F0502020204030204" pitchFamily="2" charset="0"/>
              </a:rPr>
              <a:t>15</a:t>
            </a:r>
            <a:endParaRPr lang="es-CO" sz="6000" dirty="0">
              <a:latin typeface="Jumble" panose="020F0502020204030204" pitchFamily="2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9B769CA-8B95-AA60-BD52-BB49830AB3E5}"/>
              </a:ext>
            </a:extLst>
          </p:cNvPr>
          <p:cNvSpPr/>
          <p:nvPr/>
        </p:nvSpPr>
        <p:spPr>
          <a:xfrm>
            <a:off x="4305054" y="2468086"/>
            <a:ext cx="1425591" cy="1432051"/>
          </a:xfrm>
          <a:prstGeom prst="ellipse">
            <a:avLst/>
          </a:prstGeom>
          <a:solidFill>
            <a:srgbClr val="FBB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98446-805A-4D7A-082B-1E58BAF90FA2}"/>
              </a:ext>
            </a:extLst>
          </p:cNvPr>
          <p:cNvSpPr txBox="1"/>
          <p:nvPr/>
        </p:nvSpPr>
        <p:spPr>
          <a:xfrm>
            <a:off x="4517580" y="2755238"/>
            <a:ext cx="114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latin typeface="Jumble" panose="020F0502020204030204" pitchFamily="2" charset="0"/>
              </a:rPr>
              <a:t>13</a:t>
            </a:r>
            <a:endParaRPr lang="es-CO" sz="6000" dirty="0">
              <a:latin typeface="Jumble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B4A3C28-F4F9-466A-851A-9DE61F2EF29C}"/>
              </a:ext>
            </a:extLst>
          </p:cNvPr>
          <p:cNvSpPr/>
          <p:nvPr/>
        </p:nvSpPr>
        <p:spPr>
          <a:xfrm>
            <a:off x="613191" y="840118"/>
            <a:ext cx="10809313" cy="52608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  PARTICIPACIÓN Y DISCUSIÓN</a:t>
            </a:r>
            <a:br>
              <a:rPr lang="es-ES" sz="2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28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endParaRPr lang="es-ES" sz="32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s-E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Discusión final sobre riesgos evidenciados, valoración de impacto </a:t>
            </a:r>
            <a:br>
              <a:rPr lang="es-E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y probabilidad (inherente) y establecimiento de controles. </a:t>
            </a:r>
          </a:p>
        </p:txBody>
      </p:sp>
      <p:pic>
        <p:nvPicPr>
          <p:cNvPr id="29" name="Imagen 28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2380A1BE-8EF0-452B-9C1A-5C6CB5FF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94" y="1566316"/>
            <a:ext cx="2747986" cy="1756405"/>
          </a:xfrm>
          <a:prstGeom prst="rect">
            <a:avLst/>
          </a:prstGeom>
        </p:spPr>
      </p:pic>
      <p:pic>
        <p:nvPicPr>
          <p:cNvPr id="26" name="Imagen 25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0B70666E-DF1C-468C-819A-38E74B91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02" y="3434936"/>
            <a:ext cx="2736767" cy="1821666"/>
          </a:xfrm>
          <a:prstGeom prst="rect">
            <a:avLst/>
          </a:prstGeom>
        </p:spPr>
      </p:pic>
      <p:pic>
        <p:nvPicPr>
          <p:cNvPr id="27" name="Imagen 26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5DC0F171-2D62-4D6A-AC0C-FECF48949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184" y="1566316"/>
            <a:ext cx="2747986" cy="1756405"/>
          </a:xfrm>
          <a:prstGeom prst="rect">
            <a:avLst/>
          </a:prstGeom>
        </p:spPr>
      </p:pic>
      <p:pic>
        <p:nvPicPr>
          <p:cNvPr id="28" name="Imagen 27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83E27295-4525-45A1-8BB1-3E7EFFB9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620" y="3415360"/>
            <a:ext cx="2680252" cy="1841242"/>
          </a:xfrm>
          <a:prstGeom prst="rect">
            <a:avLst/>
          </a:prstGeom>
        </p:spPr>
      </p:pic>
      <p:pic>
        <p:nvPicPr>
          <p:cNvPr id="30" name="Imagen 29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0248B17A-642D-45F3-B82F-BA1272E08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993" y="3410599"/>
            <a:ext cx="2747985" cy="1856970"/>
          </a:xfrm>
          <a:prstGeom prst="rect">
            <a:avLst/>
          </a:prstGeom>
        </p:spPr>
      </p:pic>
      <p:pic>
        <p:nvPicPr>
          <p:cNvPr id="31" name="Imagen 30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6944C637-D07A-49E2-A509-3D21C26DC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620" y="1577966"/>
            <a:ext cx="2680252" cy="1756405"/>
          </a:xfrm>
          <a:prstGeom prst="rect">
            <a:avLst/>
          </a:prstGeom>
        </p:spPr>
      </p:pic>
      <p:pic>
        <p:nvPicPr>
          <p:cNvPr id="23" name="Marcador de contenido 10">
            <a:extLst>
              <a:ext uri="{FF2B5EF4-FFF2-40B4-BE49-F238E27FC236}">
                <a16:creationId xmlns:a16="http://schemas.microsoft.com/office/drawing/2014/main" id="{A0026E13-A6D3-487E-9CB1-6BA147269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83FB627-6F6A-4CD1-ABA1-587DF6409E4E}"/>
              </a:ext>
            </a:extLst>
          </p:cNvPr>
          <p:cNvSpPr/>
          <p:nvPr/>
        </p:nvSpPr>
        <p:spPr>
          <a:xfrm>
            <a:off x="1642524" y="3112168"/>
            <a:ext cx="9630314" cy="1668784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8D21A8-3FC6-4B42-BEB8-ED24900F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B319D18-143D-4729-BCB3-B02B890FBC74}"/>
              </a:ext>
            </a:extLst>
          </p:cNvPr>
          <p:cNvSpPr txBox="1">
            <a:spLocks/>
          </p:cNvSpPr>
          <p:nvPr/>
        </p:nvSpPr>
        <p:spPr>
          <a:xfrm>
            <a:off x="1642524" y="2331840"/>
            <a:ext cx="5963728" cy="6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OBJETIVO</a:t>
            </a:r>
            <a:endParaRPr lang="es-CO" b="1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0E9B1E2-4ECB-42A4-83A2-2C2673C4072D}"/>
              </a:ext>
            </a:extLst>
          </p:cNvPr>
          <p:cNvSpPr txBox="1">
            <a:spLocks/>
          </p:cNvSpPr>
          <p:nvPr/>
        </p:nvSpPr>
        <p:spPr>
          <a:xfrm>
            <a:off x="2242850" y="3270583"/>
            <a:ext cx="8901651" cy="1351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/>
              <a:t>Compartir la experiencia y resultados principales del ejercicio y construcción de la Matriz de riesgos en DDHH para el sector eléctrico en Colombia.</a:t>
            </a:r>
          </a:p>
        </p:txBody>
      </p:sp>
    </p:spTree>
    <p:extLst>
      <p:ext uri="{BB962C8B-B14F-4D97-AF65-F5344CB8AC3E}">
        <p14:creationId xmlns:p14="http://schemas.microsoft.com/office/powerpoint/2010/main" val="374017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10">
            <a:extLst>
              <a:ext uri="{FF2B5EF4-FFF2-40B4-BE49-F238E27FC236}">
                <a16:creationId xmlns:a16="http://schemas.microsoft.com/office/drawing/2014/main" id="{9B5C65CC-7C54-43D1-A1EC-218C0DAA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0777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F143C53-7A72-A93D-6C7F-02E8C7DEDB31}"/>
              </a:ext>
            </a:extLst>
          </p:cNvPr>
          <p:cNvSpPr/>
          <p:nvPr/>
        </p:nvSpPr>
        <p:spPr>
          <a:xfrm>
            <a:off x="3841949" y="429262"/>
            <a:ext cx="6708376" cy="8745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Resultados del proyecto</a:t>
            </a:r>
            <a:endParaRPr lang="es-CO" sz="40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95777BE-89DE-D7BD-C5DB-06C37AB1F4BA}"/>
              </a:ext>
            </a:extLst>
          </p:cNvPr>
          <p:cNvSpPr txBox="1"/>
          <p:nvPr/>
        </p:nvSpPr>
        <p:spPr>
          <a:xfrm>
            <a:off x="693294" y="2785142"/>
            <a:ext cx="5287780" cy="3232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La empresa impacta (-) con sus actividades los recursos naturales (agua, aire y suelo).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Acciones de vías de hecho tendientes a paralizar las operaciones de la empresa.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Relacionamiento inadecuado con grupos de interés (étnicos y no étnicos) e instituciones.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Déficit de acceso a medios socioeconómicos (trabajo, salud, educación, etc.) de los habitantes de las áreas de influencia.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813BFA-6340-66C4-370C-B3FD5D84C4ED}"/>
              </a:ext>
            </a:extLst>
          </p:cNvPr>
          <p:cNvSpPr txBox="1"/>
          <p:nvPr/>
        </p:nvSpPr>
        <p:spPr>
          <a:xfrm>
            <a:off x="6498233" y="2785142"/>
            <a:ext cx="4946754" cy="3232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Condiciones de conflicto armado y sociales en ciertas regiones.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Inadecuada gestión del talento humano de las empresas.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Gestión deficiente de quejas, reclamos e información de los usuarios.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Gestión inadecuada en Derechos Humanos por parte de la cadena de suministro.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effectLst/>
              <a:latin typeface="Malgun Gothic" panose="020B0503020000020004" pitchFamily="34" charset="-12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DFDEA24-D561-B751-5218-A0AAF2C38442}"/>
              </a:ext>
            </a:extLst>
          </p:cNvPr>
          <p:cNvCxnSpPr>
            <a:cxnSpLocks/>
          </p:cNvCxnSpPr>
          <p:nvPr/>
        </p:nvCxnSpPr>
        <p:spPr>
          <a:xfrm>
            <a:off x="6210927" y="2968603"/>
            <a:ext cx="0" cy="36386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3242CB43-1526-88A1-4EBC-AD02FAB894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1508" y="4645386"/>
            <a:ext cx="298838" cy="298838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94FA23C-87FC-46EE-8413-3233F4943BEA}"/>
              </a:ext>
            </a:extLst>
          </p:cNvPr>
          <p:cNvSpPr/>
          <p:nvPr/>
        </p:nvSpPr>
        <p:spPr>
          <a:xfrm>
            <a:off x="8971610" y="1340972"/>
            <a:ext cx="2919991" cy="3747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Escenarios</a:t>
            </a:r>
            <a:endParaRPr lang="es-CO" sz="28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5418E0-AB20-54FB-C397-A36B7B693C48}"/>
              </a:ext>
            </a:extLst>
          </p:cNvPr>
          <p:cNvSpPr txBox="1"/>
          <p:nvPr/>
        </p:nvSpPr>
        <p:spPr>
          <a:xfrm>
            <a:off x="656444" y="1881539"/>
            <a:ext cx="10879111" cy="73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Tras la construcción conjunta de la Matriz de Derechos Humanos para el sector eléctrico en Colombia, se identificaron </a:t>
            </a:r>
            <a:r>
              <a:rPr lang="es-CO" sz="20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los siguientes escenarios de riesgo</a:t>
            </a:r>
            <a:r>
              <a:rPr lang="es-CO" sz="20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B0E603-4F46-986C-2C36-6A289B90082D}"/>
              </a:ext>
            </a:extLst>
          </p:cNvPr>
          <p:cNvSpPr txBox="1"/>
          <p:nvPr/>
        </p:nvSpPr>
        <p:spPr>
          <a:xfrm>
            <a:off x="618349" y="3039945"/>
            <a:ext cx="5257796" cy="2647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Inexistencia de mecanismos de remediación en Derechos Humanos (válido para la empresa y su cadena de suministro).</a:t>
            </a:r>
          </a:p>
          <a:p>
            <a:pPr lvl="0" algn="just">
              <a:lnSpc>
                <a:spcPct val="107000"/>
              </a:lnSpc>
            </a:pP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Inadecuada gestión de condiciones de seguridad y salud en el trabajo.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Ausencia de un marco de respeto a Derechos Laborales de asociatividad.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075FE2-CF45-5B52-F0BD-BD1B5DAB3834}"/>
              </a:ext>
            </a:extLst>
          </p:cNvPr>
          <p:cNvSpPr txBox="1"/>
          <p:nvPr/>
        </p:nvSpPr>
        <p:spPr>
          <a:xfrm>
            <a:off x="6315857" y="3043585"/>
            <a:ext cx="5151618" cy="2414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Ausencia de un marco de respeto por los Derechos de las Niñas, Niños y Adolescentes.</a:t>
            </a:r>
          </a:p>
          <a:p>
            <a:pPr algn="just">
              <a:lnSpc>
                <a:spcPct val="107000"/>
              </a:lnSpc>
            </a:pP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Procedimientos de desconexión del servicio que no contemplan condiciones de vulnerabilidad amparadas por la ley.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Malgun Gothic" panose="020B0503020000020004" pitchFamily="34" charset="-12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588364" y="2051912"/>
            <a:ext cx="10879111" cy="73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Tras la construcción conjunta de la matriz de Derechos Humanos para el sector eléctrico en Colombia, se identificaron </a:t>
            </a:r>
            <a:r>
              <a:rPr lang="es-CO" sz="20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los siguientes escenarios de riesgo</a:t>
            </a:r>
            <a:r>
              <a:rPr lang="es-CO" sz="20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FAC06A59-A02E-1927-07D7-34238CECAF90}"/>
              </a:ext>
            </a:extLst>
          </p:cNvPr>
          <p:cNvSpPr/>
          <p:nvPr/>
        </p:nvSpPr>
        <p:spPr>
          <a:xfrm>
            <a:off x="8547484" y="500277"/>
            <a:ext cx="2919991" cy="87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Escenarios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2061AD8-BFA2-CBEC-160F-D9B873538E2D}"/>
              </a:ext>
            </a:extLst>
          </p:cNvPr>
          <p:cNvCxnSpPr>
            <a:cxnSpLocks/>
          </p:cNvCxnSpPr>
          <p:nvPr/>
        </p:nvCxnSpPr>
        <p:spPr>
          <a:xfrm>
            <a:off x="6105997" y="3179233"/>
            <a:ext cx="0" cy="29308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F0E1B003-2748-26F6-CCCF-15FC7CD8B5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6578" y="4510476"/>
            <a:ext cx="298838" cy="298838"/>
          </a:xfrm>
          <a:prstGeom prst="rect">
            <a:avLst/>
          </a:prstGeom>
        </p:spPr>
      </p:pic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C6FE79EE-1B86-4101-AED3-88B737D6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0">
            <a:extLst>
              <a:ext uri="{FF2B5EF4-FFF2-40B4-BE49-F238E27FC236}">
                <a16:creationId xmlns:a16="http://schemas.microsoft.com/office/drawing/2014/main" id="{035B0569-2EA9-4402-8195-046283234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604254" y="1841412"/>
            <a:ext cx="10983492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riesgos </a:t>
            </a:r>
            <a:b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en Derechos Humanos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2" y="478964"/>
            <a:ext cx="2260424" cy="87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Riesgos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ADD51C-20DE-7229-20BD-C112E8591A95}"/>
              </a:ext>
            </a:extLst>
          </p:cNvPr>
          <p:cNvSpPr txBox="1"/>
          <p:nvPr/>
        </p:nvSpPr>
        <p:spPr>
          <a:xfrm>
            <a:off x="1219596" y="2832023"/>
            <a:ext cx="1791324" cy="830997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1. Vulneración al derecho de un ambiente sano.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7B6780-8EFC-513D-10BE-96877DF77F95}"/>
              </a:ext>
            </a:extLst>
          </p:cNvPr>
          <p:cNvSpPr txBox="1"/>
          <p:nvPr/>
        </p:nvSpPr>
        <p:spPr>
          <a:xfrm>
            <a:off x="1842901" y="4293263"/>
            <a:ext cx="2600793" cy="1815882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2. Afectación a la integridad y seguridad física del personal y actores comerciales (proveedores, contratistas, socios, etc.) </a:t>
            </a:r>
            <a:b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y grupos externos.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71BAC90-4909-06B3-40C0-2F69948735DE}"/>
              </a:ext>
            </a:extLst>
          </p:cNvPr>
          <p:cNvSpPr txBox="1"/>
          <p:nvPr/>
        </p:nvSpPr>
        <p:spPr>
          <a:xfrm>
            <a:off x="4795991" y="2646356"/>
            <a:ext cx="3200400" cy="156966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3. Las empresas vulneran el debido proceso de las comunidades (étnicas y no étnicas) e instituciones en donde tienen presencia e intereses operativos.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097F6DE-AEB3-B933-9BF5-849C71C92AEA}"/>
              </a:ext>
            </a:extLst>
          </p:cNvPr>
          <p:cNvSpPr txBox="1"/>
          <p:nvPr/>
        </p:nvSpPr>
        <p:spPr>
          <a:xfrm>
            <a:off x="5304972" y="4634959"/>
            <a:ext cx="3196653" cy="113249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4. Vulneración de las oportunidades y/o posibilidades laborales de las personas del área de influencia.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E3FD3F7-EA70-100E-F9CB-119E8E03FB5E}"/>
              </a:ext>
            </a:extLst>
          </p:cNvPr>
          <p:cNvSpPr txBox="1"/>
          <p:nvPr/>
        </p:nvSpPr>
        <p:spPr>
          <a:xfrm>
            <a:off x="9151689" y="2692644"/>
            <a:ext cx="2148590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5. Vulneración de la salud integral de las personas del área de influencia.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0290AB0-1FDA-9F18-C760-89F6C7BF8654}"/>
              </a:ext>
            </a:extLst>
          </p:cNvPr>
          <p:cNvSpPr txBox="1"/>
          <p:nvPr/>
        </p:nvSpPr>
        <p:spPr>
          <a:xfrm>
            <a:off x="8888112" y="4200449"/>
            <a:ext cx="2675744" cy="86902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6. Afectación a la integridad física de los trabajadores y directivos.</a:t>
            </a:r>
          </a:p>
        </p:txBody>
      </p:sp>
    </p:spTree>
    <p:extLst>
      <p:ext uri="{BB962C8B-B14F-4D97-AF65-F5344CB8AC3E}">
        <p14:creationId xmlns:p14="http://schemas.microsoft.com/office/powerpoint/2010/main" val="3039089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0">
            <a:extLst>
              <a:ext uri="{FF2B5EF4-FFF2-40B4-BE49-F238E27FC236}">
                <a16:creationId xmlns:a16="http://schemas.microsoft.com/office/drawing/2014/main" id="{E49780E1-91FB-4BEA-B07E-4735E2FFD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604254" y="1919100"/>
            <a:ext cx="10983492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riesgos </a:t>
            </a:r>
            <a:b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en Derechos Humanos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2" y="478964"/>
            <a:ext cx="2260424" cy="87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Riesgos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ADD51C-20DE-7229-20BD-C112E8591A95}"/>
              </a:ext>
            </a:extLst>
          </p:cNvPr>
          <p:cNvSpPr txBox="1"/>
          <p:nvPr/>
        </p:nvSpPr>
        <p:spPr>
          <a:xfrm>
            <a:off x="1384718" y="2948069"/>
            <a:ext cx="2398426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7. Vulneración al trabajo en condiciones de equidad, igualdad y diversidad.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7B6780-8EFC-513D-10BE-96877DF77F95}"/>
              </a:ext>
            </a:extLst>
          </p:cNvPr>
          <p:cNvSpPr txBox="1"/>
          <p:nvPr/>
        </p:nvSpPr>
        <p:spPr>
          <a:xfrm>
            <a:off x="5723022" y="4705610"/>
            <a:ext cx="3102964" cy="1323439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10. Violencia y/o acoso (en cualquier forma) a los trabajadores que hacen parte de la cadena de suministro y los grupos de interés.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71BAC90-4909-06B3-40C0-2F69948735DE}"/>
              </a:ext>
            </a:extLst>
          </p:cNvPr>
          <p:cNvSpPr txBox="1"/>
          <p:nvPr/>
        </p:nvSpPr>
        <p:spPr>
          <a:xfrm>
            <a:off x="1966108" y="4702984"/>
            <a:ext cx="3102963" cy="1323439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8. Vulneración al derecho a la privacidad, al debido uso y a la gestión de la información y datos de los clientes, usuarios y colaboradores.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097F6DE-AEB3-B933-9BF5-849C71C92AEA}"/>
              </a:ext>
            </a:extLst>
          </p:cNvPr>
          <p:cNvSpPr txBox="1"/>
          <p:nvPr/>
        </p:nvSpPr>
        <p:spPr>
          <a:xfrm>
            <a:off x="7590094" y="3061919"/>
            <a:ext cx="2471784" cy="86902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11.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Vulneración al debido proceso de terceros.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E3FD3F7-EA70-100E-F9CB-119E8E03FB5E}"/>
              </a:ext>
            </a:extLst>
          </p:cNvPr>
          <p:cNvSpPr txBox="1"/>
          <p:nvPr/>
        </p:nvSpPr>
        <p:spPr>
          <a:xfrm>
            <a:off x="4787139" y="2948069"/>
            <a:ext cx="2148590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9. Vulneración del derecho al acceso a la información y al debido proceso.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0290AB0-1FDA-9F18-C760-89F6C7BF8654}"/>
              </a:ext>
            </a:extLst>
          </p:cNvPr>
          <p:cNvSpPr txBox="1"/>
          <p:nvPr/>
        </p:nvSpPr>
        <p:spPr>
          <a:xfrm>
            <a:off x="9343212" y="4296371"/>
            <a:ext cx="2136593" cy="139596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12.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Vulneración de las condiciones laborales dignas y seguras en toda la cadena de valor.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3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id="{D1BDFB9C-DAFD-4F7C-B0C6-B54A8F34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566951" y="1960712"/>
            <a:ext cx="10983492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riesgos </a:t>
            </a:r>
            <a:b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en Derechos Humanos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2" y="478964"/>
            <a:ext cx="2260424" cy="87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Riesgos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7B6780-8EFC-513D-10BE-96877DF77F95}"/>
              </a:ext>
            </a:extLst>
          </p:cNvPr>
          <p:cNvSpPr txBox="1"/>
          <p:nvPr/>
        </p:nvSpPr>
        <p:spPr>
          <a:xfrm>
            <a:off x="2213882" y="3151760"/>
            <a:ext cx="3165756" cy="830997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13. Vulneración al derecho de asociación y de negociación colectiva en la cadena de valor.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E3FD3F7-EA70-100E-F9CB-119E8E03FB5E}"/>
              </a:ext>
            </a:extLst>
          </p:cNvPr>
          <p:cNvSpPr txBox="1"/>
          <p:nvPr/>
        </p:nvSpPr>
        <p:spPr>
          <a:xfrm>
            <a:off x="1820732" y="4715771"/>
            <a:ext cx="3952057" cy="830997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14. Afectación de los Derechos de NNA (Niños, Niñas y Adolescentes) en toda la cadena de valor del negocio.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0290AB0-1FDA-9F18-C760-89F6C7BF8654}"/>
              </a:ext>
            </a:extLst>
          </p:cNvPr>
          <p:cNvSpPr txBox="1"/>
          <p:nvPr/>
        </p:nvSpPr>
        <p:spPr>
          <a:xfrm>
            <a:off x="6333783" y="3653870"/>
            <a:ext cx="4444898" cy="113249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15.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Afectación del derecho a la salud y vida digna de usuarios en condición de especial protección constitucional por la suspensión indebida de moras y malos procedimientos.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58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6686EE7-6409-44E7-8B26-22CB0782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717512" y="418710"/>
            <a:ext cx="8058325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los anteriores escenarios y basados en las siguientes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ertification of environmental management systems ISO 14001:2015 - SV Cert  Group EN">
            <a:extLst>
              <a:ext uri="{FF2B5EF4-FFF2-40B4-BE49-F238E27FC236}">
                <a16:creationId xmlns:a16="http://schemas.microsoft.com/office/drawing/2014/main" id="{F321B5D0-B3D6-BCB6-6EF2-97A7A224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4" y="2362690"/>
            <a:ext cx="1607630" cy="10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dulo Global Reporting Initiative - Elabore su Memoria GRI - Susty">
            <a:extLst>
              <a:ext uri="{FF2B5EF4-FFF2-40B4-BE49-F238E27FC236}">
                <a16:creationId xmlns:a16="http://schemas.microsoft.com/office/drawing/2014/main" id="{C35AE58C-6BBF-3287-96C5-7564B70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34" y="3512605"/>
            <a:ext cx="2517262" cy="11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DELO ISO 26000 – PME">
            <a:extLst>
              <a:ext uri="{FF2B5EF4-FFF2-40B4-BE49-F238E27FC236}">
                <a16:creationId xmlns:a16="http://schemas.microsoft.com/office/drawing/2014/main" id="{824A108F-E81B-0415-2F38-CAD57150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60" y="2360725"/>
            <a:ext cx="1106276" cy="110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7ACD4F5-1E1D-F983-FA0E-740D8F83DA1B}"/>
              </a:ext>
            </a:extLst>
          </p:cNvPr>
          <p:cNvSpPr txBox="1"/>
          <p:nvPr/>
        </p:nvSpPr>
        <p:spPr>
          <a:xfrm>
            <a:off x="4421145" y="1423296"/>
            <a:ext cx="501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14" name="Picture 2" descr="Proveedor de licencia AA1000 - DQS CERT, SL">
            <a:extLst>
              <a:ext uri="{FF2B5EF4-FFF2-40B4-BE49-F238E27FC236}">
                <a16:creationId xmlns:a16="http://schemas.microsoft.com/office/drawing/2014/main" id="{54D9DB27-AB88-4ABB-A5E7-C68A6081A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9"/>
          <a:stretch/>
        </p:blipFill>
        <p:spPr bwMode="auto">
          <a:xfrm>
            <a:off x="2045924" y="3548692"/>
            <a:ext cx="3364607" cy="11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9408FD3-38F2-4919-8EFD-86A8493FA1B6}"/>
              </a:ext>
            </a:extLst>
          </p:cNvPr>
          <p:cNvSpPr txBox="1"/>
          <p:nvPr/>
        </p:nvSpPr>
        <p:spPr>
          <a:xfrm>
            <a:off x="2944669" y="5029574"/>
            <a:ext cx="304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Rectores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1F02A80-4D67-4ECC-91E9-35D097DB7007}"/>
              </a:ext>
            </a:extLst>
          </p:cNvPr>
          <p:cNvSpPr txBox="1"/>
          <p:nvPr/>
        </p:nvSpPr>
        <p:spPr>
          <a:xfrm>
            <a:off x="6228204" y="5008692"/>
            <a:ext cx="4165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Voluntarios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4AC415-1FD6-6840-AF8A-F3EA3DED3CA0}"/>
              </a:ext>
            </a:extLst>
          </p:cNvPr>
          <p:cNvSpPr txBox="1"/>
          <p:nvPr/>
        </p:nvSpPr>
        <p:spPr>
          <a:xfrm>
            <a:off x="2415521" y="5770288"/>
            <a:ext cx="786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Malgun Gothic" panose="020B0503020000020004" pitchFamily="34" charset="-127"/>
                <a:cs typeface="Times New Roman" panose="02020603050405020304" pitchFamily="18" charset="0"/>
              </a:rPr>
              <a:t>Se identificaron </a:t>
            </a:r>
            <a:r>
              <a:rPr lang="es-ES" sz="2400" b="1" dirty="0">
                <a:latin typeface="Malgun Gothic" panose="020B0503020000020004" pitchFamily="34" charset="-127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latin typeface="Malgun Gothic" panose="020B0503020000020004" pitchFamily="34" charset="-127"/>
                <a:cs typeface="Times New Roman" panose="02020603050405020304" pitchFamily="18" charset="0"/>
              </a:rPr>
              <a:t> específicos</a:t>
            </a:r>
          </a:p>
          <a:p>
            <a:pPr algn="ctr"/>
            <a:r>
              <a:rPr lang="es-ES" sz="2400" dirty="0">
                <a:latin typeface="Malgun Gothic" panose="020B0503020000020004" pitchFamily="34" charset="-127"/>
                <a:cs typeface="Times New Roman" panose="02020603050405020304" pitchFamily="18" charset="0"/>
              </a:rPr>
              <a:t>(disponibles en las memorias que serán compartidas)</a:t>
            </a:r>
            <a:endParaRPr lang="es-CO" sz="2400" dirty="0">
              <a:latin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5" name="Picture 2" descr="Norma ISO 19600 Compliance">
            <a:extLst>
              <a:ext uri="{FF2B5EF4-FFF2-40B4-BE49-F238E27FC236}">
                <a16:creationId xmlns:a16="http://schemas.microsoft.com/office/drawing/2014/main" id="{89C1B1A8-AFAB-3DA8-6451-210406C6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81" y="2360451"/>
            <a:ext cx="2416096" cy="10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noces la ISO 20400 para compras sostenibles? - ecointeligencia - cambia a  un estilo de vida sostenible!">
            <a:extLst>
              <a:ext uri="{FF2B5EF4-FFF2-40B4-BE49-F238E27FC236}">
                <a16:creationId xmlns:a16="http://schemas.microsoft.com/office/drawing/2014/main" id="{3697D075-ADEF-CFB0-38AE-403188F5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6" y="3604786"/>
            <a:ext cx="1719649" cy="10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SO 31000:2018-GUÍA PARA LA GESTIÓN DE RIESGOS • ClickDatos">
            <a:extLst>
              <a:ext uri="{FF2B5EF4-FFF2-40B4-BE49-F238E27FC236}">
                <a16:creationId xmlns:a16="http://schemas.microsoft.com/office/drawing/2014/main" id="{C1369B2D-A72B-FA50-1F61-8FF6EBE6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40" y="2315282"/>
            <a:ext cx="2113675" cy="120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SO 55000 Gestión de activos, una visión general - Predictiva21">
            <a:extLst>
              <a:ext uri="{FF2B5EF4-FFF2-40B4-BE49-F238E27FC236}">
                <a16:creationId xmlns:a16="http://schemas.microsoft.com/office/drawing/2014/main" id="{19E41451-346A-5008-198E-0E109839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95" y="2159252"/>
            <a:ext cx="2181942" cy="14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quipares - Ministerio del trabajo">
            <a:extLst>
              <a:ext uri="{FF2B5EF4-FFF2-40B4-BE49-F238E27FC236}">
                <a16:creationId xmlns:a16="http://schemas.microsoft.com/office/drawing/2014/main" id="{44D236CA-61BF-C813-01EB-046EC7C9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49" y="3446399"/>
            <a:ext cx="1008735" cy="10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ome - The Valuable 500">
            <a:extLst>
              <a:ext uri="{FF2B5EF4-FFF2-40B4-BE49-F238E27FC236}">
                <a16:creationId xmlns:a16="http://schemas.microsoft.com/office/drawing/2014/main" id="{04D6BC59-3977-D3B8-30CF-80E0819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143" y="3733804"/>
            <a:ext cx="1668266" cy="4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8190E6F-A7BD-57ED-00CC-9C72C5FAEACF}"/>
              </a:ext>
            </a:extLst>
          </p:cNvPr>
          <p:cNvSpPr/>
          <p:nvPr/>
        </p:nvSpPr>
        <p:spPr>
          <a:xfrm>
            <a:off x="2942556" y="5059232"/>
            <a:ext cx="3019707" cy="4027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52D9D62-6997-13A6-9945-9B27507FCF7B}"/>
              </a:ext>
            </a:extLst>
          </p:cNvPr>
          <p:cNvSpPr/>
          <p:nvPr/>
        </p:nvSpPr>
        <p:spPr>
          <a:xfrm>
            <a:off x="6600295" y="5055035"/>
            <a:ext cx="3440837" cy="4027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DA859A9-A0DE-42A2-0FD5-4301568BD7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489" y="2410999"/>
            <a:ext cx="1664348" cy="8309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C524DC2-AC7B-EF55-E539-8710F26201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15" y="3319806"/>
            <a:ext cx="891429" cy="12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7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8D21A8-3FC6-4B42-BEB8-ED24900F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75A49-6321-A5D5-9DF3-167A4843CF20}"/>
              </a:ext>
            </a:extLst>
          </p:cNvPr>
          <p:cNvSpPr txBox="1"/>
          <p:nvPr/>
        </p:nvSpPr>
        <p:spPr>
          <a:xfrm>
            <a:off x="3047999" y="265533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400" b="1" dirty="0"/>
              <a:t>¡Gracias!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EFC42-CF4A-5B3B-FFE0-9AD385EFFA7B}"/>
              </a:ext>
            </a:extLst>
          </p:cNvPr>
          <p:cNvSpPr txBox="1"/>
          <p:nvPr/>
        </p:nvSpPr>
        <p:spPr>
          <a:xfrm>
            <a:off x="3000374" y="3618336"/>
            <a:ext cx="6191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Andrés Otálora Montes</a:t>
            </a:r>
            <a:br>
              <a:rPr lang="es-CO" b="1" dirty="0"/>
            </a:br>
            <a:r>
              <a:rPr lang="es-CO" b="1" dirty="0"/>
              <a:t>3173789400</a:t>
            </a:r>
            <a:br>
              <a:rPr lang="es-CO" b="1" dirty="0"/>
            </a:br>
            <a:r>
              <a:rPr lang="es-CO" b="1" dirty="0"/>
              <a:t>andres.otalora@arcoconsultores.co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328D36C-67D9-FCC6-891B-ABA5F3E18E19}"/>
              </a:ext>
            </a:extLst>
          </p:cNvPr>
          <p:cNvGrpSpPr/>
          <p:nvPr/>
        </p:nvGrpSpPr>
        <p:grpSpPr>
          <a:xfrm>
            <a:off x="4401893" y="5056344"/>
            <a:ext cx="3388213" cy="806493"/>
            <a:chOff x="7925142" y="5922050"/>
            <a:chExt cx="4266860" cy="903105"/>
          </a:xfrm>
        </p:grpSpPr>
        <p:grpSp>
          <p:nvGrpSpPr>
            <p:cNvPr id="4" name="Google Shape;228;p10">
              <a:extLst>
                <a:ext uri="{FF2B5EF4-FFF2-40B4-BE49-F238E27FC236}">
                  <a16:creationId xmlns:a16="http://schemas.microsoft.com/office/drawing/2014/main" id="{169F34B0-2153-4DA6-65FB-42DE47710D5F}"/>
                </a:ext>
              </a:extLst>
            </p:cNvPr>
            <p:cNvGrpSpPr/>
            <p:nvPr/>
          </p:nvGrpSpPr>
          <p:grpSpPr>
            <a:xfrm>
              <a:off x="9080141" y="5948428"/>
              <a:ext cx="3111861" cy="868298"/>
              <a:chOff x="7879696" y="5444231"/>
              <a:chExt cx="4003283" cy="1055216"/>
            </a:xfrm>
          </p:grpSpPr>
          <p:pic>
            <p:nvPicPr>
              <p:cNvPr id="8" name="Google Shape;229;p10">
                <a:extLst>
                  <a:ext uri="{FF2B5EF4-FFF2-40B4-BE49-F238E27FC236}">
                    <a16:creationId xmlns:a16="http://schemas.microsoft.com/office/drawing/2014/main" id="{E84711FA-4BEC-9AEF-921A-1C47245023C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57368" y="5641509"/>
                <a:ext cx="1725611" cy="8579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230;p10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73BBBF73-F736-CAD1-2E51-FE6383905E4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879696" y="5444231"/>
                <a:ext cx="2175276" cy="10552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ED488C3-F2EE-6675-105A-7AB2A8C4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5142" y="5922050"/>
              <a:ext cx="1154998" cy="903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45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6686EE7-6409-44E7-8B26-22CB0782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929062" y="458511"/>
            <a:ext cx="5013435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ADD51C-20DE-7229-20BD-C112E8591A95}"/>
              </a:ext>
            </a:extLst>
          </p:cNvPr>
          <p:cNvSpPr txBox="1"/>
          <p:nvPr/>
        </p:nvSpPr>
        <p:spPr>
          <a:xfrm>
            <a:off x="1125884" y="2561200"/>
            <a:ext cx="1791324" cy="830997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1. Vulneración al derecho de un ambiente sano.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422652" y="1812599"/>
            <a:ext cx="5215574" cy="267765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Planes de Manejo Ambiental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Planes de Inversión y Compensación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Sistemas de Gestión Ambiental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Inversiones en acciones voluntarias y complementarias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Cumplimiento normativo ambiental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Seguimiento y monitoreo a criterios ambientales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Nuevas tecnologías y optimización de procesos productivos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Inclusión de temáticas ambientales en el relacionamiento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Trazabilidad sobre consulta previa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Coordinación y formación a áreas técnicas y contratistas relacionados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Identificación de proveedores más críticos en este sentido</a:t>
            </a:r>
            <a:endParaRPr lang="es-CO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028" name="Picture 4" descr="Certification of environmental management systems ISO 14001:2015 - SV Cert  Group EN">
            <a:extLst>
              <a:ext uri="{FF2B5EF4-FFF2-40B4-BE49-F238E27FC236}">
                <a16:creationId xmlns:a16="http://schemas.microsoft.com/office/drawing/2014/main" id="{F321B5D0-B3D6-BCB6-6EF2-97A7A224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384" y="2349585"/>
            <a:ext cx="1381616" cy="9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dulo Global Reporting Initiative - Elabore su Memoria GRI - Susty">
            <a:extLst>
              <a:ext uri="{FF2B5EF4-FFF2-40B4-BE49-F238E27FC236}">
                <a16:creationId xmlns:a16="http://schemas.microsoft.com/office/drawing/2014/main" id="{C35AE58C-6BBF-3287-96C5-7564B70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738" y="2260597"/>
            <a:ext cx="2517262" cy="11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DELO ISO 26000 – PME">
            <a:extLst>
              <a:ext uri="{FF2B5EF4-FFF2-40B4-BE49-F238E27FC236}">
                <a16:creationId xmlns:a16="http://schemas.microsoft.com/office/drawing/2014/main" id="{824A108F-E81B-0415-2F38-CAD57150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70" y="3452049"/>
            <a:ext cx="1207813" cy="120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7ACD4F5-1E1D-F983-FA0E-740D8F83DA1B}"/>
              </a:ext>
            </a:extLst>
          </p:cNvPr>
          <p:cNvSpPr txBox="1"/>
          <p:nvPr/>
        </p:nvSpPr>
        <p:spPr>
          <a:xfrm>
            <a:off x="9171259" y="1798867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0D8E9C-4D49-47DA-96E8-56D6F84A7DB6}"/>
              </a:ext>
            </a:extLst>
          </p:cNvPr>
          <p:cNvSpPr txBox="1"/>
          <p:nvPr/>
        </p:nvSpPr>
        <p:spPr>
          <a:xfrm>
            <a:off x="3422652" y="4659862"/>
            <a:ext cx="5215574" cy="18158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 de relacionamiento y manejo de crisis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Esquema de alertas tempranas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Planes de continuidad del negocio con enfoque ESG y DDHH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Esquema de relacionamiento con entidades gubernamentales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Lineamientos de relacionamiento con entidades públicas.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Programa de derechos humanos robusto y su vigilancia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Programa de formación en Derechos Humanos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Reparación y restauración del daño</a:t>
            </a:r>
            <a:endParaRPr lang="es-CO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72AC95-DB4E-4139-B02A-C4F4EA29AB5B}"/>
              </a:ext>
            </a:extLst>
          </p:cNvPr>
          <p:cNvSpPr txBox="1"/>
          <p:nvPr/>
        </p:nvSpPr>
        <p:spPr>
          <a:xfrm>
            <a:off x="651995" y="3751921"/>
            <a:ext cx="2600793" cy="1815882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2. Afectación a la integridad y seguridad física del personal y actores comerciales (proveedores, contratistas, socios, etc.) </a:t>
            </a:r>
            <a:b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y grupos externos.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4" name="Picture 2" descr="Proveedor de licencia AA1000 - DQS CERT, SL">
            <a:extLst>
              <a:ext uri="{FF2B5EF4-FFF2-40B4-BE49-F238E27FC236}">
                <a16:creationId xmlns:a16="http://schemas.microsoft.com/office/drawing/2014/main" id="{54D9DB27-AB88-4ABB-A5E7-C68A6081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81" y="4746337"/>
            <a:ext cx="2697503" cy="8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9408FD3-38F2-4919-8EFD-86A8493FA1B6}"/>
              </a:ext>
            </a:extLst>
          </p:cNvPr>
          <p:cNvSpPr txBox="1"/>
          <p:nvPr/>
        </p:nvSpPr>
        <p:spPr>
          <a:xfrm>
            <a:off x="8851446" y="5629189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Rectores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1F02A80-4D67-4ECC-91E9-35D097DB7007}"/>
              </a:ext>
            </a:extLst>
          </p:cNvPr>
          <p:cNvSpPr txBox="1"/>
          <p:nvPr/>
        </p:nvSpPr>
        <p:spPr>
          <a:xfrm>
            <a:off x="8851446" y="6009704"/>
            <a:ext cx="282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Voluntarios</a:t>
            </a:r>
          </a:p>
        </p:txBody>
      </p:sp>
    </p:spTree>
    <p:extLst>
      <p:ext uri="{BB962C8B-B14F-4D97-AF65-F5344CB8AC3E}">
        <p14:creationId xmlns:p14="http://schemas.microsoft.com/office/powerpoint/2010/main" val="2284441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E634635-0C2E-4D28-90BE-D20D32F6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931305" y="506108"/>
            <a:ext cx="5329342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568746" y="2396874"/>
            <a:ext cx="5329342" cy="332398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Divulgación de mecanismos de atención al ciudadano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Formación en atención al ciudadano y manejo de clientes 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Protocolos de relacionamiento con GI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Programas de gestión social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Caracterización de comunidades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Análisis de riesgos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Canales de comunicación y mesas de trabajo permanentes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Reuniones de socialización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Ética y </a:t>
            </a:r>
            <a:r>
              <a:rPr lang="es-ES" sz="15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Compliance</a:t>
            </a:r>
            <a:endParaRPr lang="es-ES" sz="15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Atención a PQR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Socialización de la línea ética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Ley de transparencia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Formación de colaboradores internos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y formación a comunidades externas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ACD4F5-1E1D-F983-FA0E-740D8F83DA1B}"/>
              </a:ext>
            </a:extLst>
          </p:cNvPr>
          <p:cNvSpPr txBox="1"/>
          <p:nvPr/>
        </p:nvSpPr>
        <p:spPr>
          <a:xfrm>
            <a:off x="9216206" y="2168045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2050" name="Picture 2" descr="Proveedor de licencia AA1000 - DQS CERT, SL">
            <a:extLst>
              <a:ext uri="{FF2B5EF4-FFF2-40B4-BE49-F238E27FC236}">
                <a16:creationId xmlns:a16="http://schemas.microsoft.com/office/drawing/2014/main" id="{B7F5C8B3-0392-E573-0ED4-F55696DF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162" y="2632187"/>
            <a:ext cx="2697503" cy="8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FD902B-3817-8F7C-73A8-FA054E0DFC8A}"/>
              </a:ext>
            </a:extLst>
          </p:cNvPr>
          <p:cNvSpPr txBox="1"/>
          <p:nvPr/>
        </p:nvSpPr>
        <p:spPr>
          <a:xfrm>
            <a:off x="248272" y="3156145"/>
            <a:ext cx="3200400" cy="156966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3. Las empresas vulneran el debido proceso de las comunidades (étnicas y no étnicas) e instituciones en donde tienen presencia e intereses operativos.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3" name="Picture 8" descr="MODELO ISO 26000 – PME">
            <a:extLst>
              <a:ext uri="{FF2B5EF4-FFF2-40B4-BE49-F238E27FC236}">
                <a16:creationId xmlns:a16="http://schemas.microsoft.com/office/drawing/2014/main" id="{19BB7C8D-D3F2-A5F3-CDBC-9377FB22F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04" y="3441438"/>
            <a:ext cx="1207813" cy="120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rma ISO 19600 Compliance">
            <a:extLst>
              <a:ext uri="{FF2B5EF4-FFF2-40B4-BE49-F238E27FC236}">
                <a16:creationId xmlns:a16="http://schemas.microsoft.com/office/drawing/2014/main" id="{37F2F939-C98D-7D23-1EF3-30A0B0CB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11" y="4725805"/>
            <a:ext cx="2076703" cy="9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79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E1B16273-BFD3-447C-B6A9-13412175A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4206202" y="413691"/>
            <a:ext cx="4315408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520613" y="2063330"/>
            <a:ext cx="5507964" cy="26314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Planes de empleo y otras acciones de orden social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Políticas de contratación para priorizar mano de obra local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Convenios de contratación para ampliar la vinculación de obra de mano local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Convenios de formación de mano de obra requerida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Servicio público de empleo y bases de datos públicas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Revisión de base de datos internas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Desarrollo y formación de competencias técnicas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Desarrollo de proyectos productivos y otras alternativas de sustento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Reconversión económica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ACD4F5-1E1D-F983-FA0E-740D8F83DA1B}"/>
              </a:ext>
            </a:extLst>
          </p:cNvPr>
          <p:cNvSpPr txBox="1"/>
          <p:nvPr/>
        </p:nvSpPr>
        <p:spPr>
          <a:xfrm>
            <a:off x="9286335" y="2168800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90FA7B-050C-6DCE-EB27-095ADBE225A5}"/>
              </a:ext>
            </a:extLst>
          </p:cNvPr>
          <p:cNvSpPr txBox="1"/>
          <p:nvPr/>
        </p:nvSpPr>
        <p:spPr>
          <a:xfrm>
            <a:off x="852946" y="2684814"/>
            <a:ext cx="2480035" cy="1388522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4. Vulneración de las oportunidades y/o posibilidades laborales de las personas del área de influencia.</a:t>
            </a:r>
          </a:p>
        </p:txBody>
      </p:sp>
      <p:pic>
        <p:nvPicPr>
          <p:cNvPr id="4100" name="Picture 4" descr="Conoces la ISO 20400 para compras sostenibles? - ecointeligencia - cambia a  un estilo de vida sostenible!">
            <a:extLst>
              <a:ext uri="{FF2B5EF4-FFF2-40B4-BE49-F238E27FC236}">
                <a16:creationId xmlns:a16="http://schemas.microsoft.com/office/drawing/2014/main" id="{3CBBB589-C4F5-0687-48B0-487DD4F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09" y="2634750"/>
            <a:ext cx="2113779" cy="13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0482C8-846E-4D77-A33C-1F7270381544}"/>
              </a:ext>
            </a:extLst>
          </p:cNvPr>
          <p:cNvSpPr txBox="1"/>
          <p:nvPr/>
        </p:nvSpPr>
        <p:spPr>
          <a:xfrm>
            <a:off x="3699235" y="4850764"/>
            <a:ext cx="5329342" cy="7848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Construcción de la línea base de impactos y su manejo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Indicadores de seguimiento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Acciones sociales en la línea de salud y seguridad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A7480E-A06A-4206-9660-F8ECB7C8680D}"/>
              </a:ext>
            </a:extLst>
          </p:cNvPr>
          <p:cNvSpPr txBox="1"/>
          <p:nvPr/>
        </p:nvSpPr>
        <p:spPr>
          <a:xfrm>
            <a:off x="1028630" y="4727022"/>
            <a:ext cx="2148590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5. Vulneración de la salud integral de las personas del área de influencia.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3" name="Picture 2" descr="ISO 31000:2018-GUÍA PARA LA GESTIÓN DE RIESGOS • ClickDatos">
            <a:extLst>
              <a:ext uri="{FF2B5EF4-FFF2-40B4-BE49-F238E27FC236}">
                <a16:creationId xmlns:a16="http://schemas.microsoft.com/office/drawing/2014/main" id="{75A4F6C2-A96E-4A8D-B120-90A83116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09" y="3998523"/>
            <a:ext cx="1790710" cy="10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SO 55000 Gestión de activos, una visión general - Predictiva21">
            <a:extLst>
              <a:ext uri="{FF2B5EF4-FFF2-40B4-BE49-F238E27FC236}">
                <a16:creationId xmlns:a16="http://schemas.microsoft.com/office/drawing/2014/main" id="{EF162A73-A1AB-4101-ABEC-3982AC0F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157" y="5068168"/>
            <a:ext cx="1368813" cy="8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6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AFF3858-ABFD-4D82-B467-F37908DFF122}"/>
              </a:ext>
            </a:extLst>
          </p:cNvPr>
          <p:cNvSpPr/>
          <p:nvPr/>
        </p:nvSpPr>
        <p:spPr>
          <a:xfrm>
            <a:off x="1427747" y="3211656"/>
            <a:ext cx="9785685" cy="158471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B9E8DBF-1CF2-48C0-A4C6-F0401EA84E7F}"/>
              </a:ext>
            </a:extLst>
          </p:cNvPr>
          <p:cNvSpPr txBox="1">
            <a:spLocks/>
          </p:cNvSpPr>
          <p:nvPr/>
        </p:nvSpPr>
        <p:spPr>
          <a:xfrm>
            <a:off x="1771112" y="2382449"/>
            <a:ext cx="2372264" cy="6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AGENDA</a:t>
            </a:r>
            <a:endParaRPr lang="es-CO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46ABD9-E5F5-492C-93D4-6747DAC56B1A}"/>
              </a:ext>
            </a:extLst>
          </p:cNvPr>
          <p:cNvSpPr txBox="1">
            <a:spLocks/>
          </p:cNvSpPr>
          <p:nvPr/>
        </p:nvSpPr>
        <p:spPr>
          <a:xfrm>
            <a:off x="1771112" y="3179572"/>
            <a:ext cx="8901651" cy="1703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¿Cómo surge la Matriz de riesgos en DDHH para el sector?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Proceso para la realización de la matriz de riesgos en DDHH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/>
              <a:t>Resultados principales de la matriz de riesgos en DDHH</a:t>
            </a:r>
          </a:p>
        </p:txBody>
      </p:sp>
    </p:spTree>
    <p:extLst>
      <p:ext uri="{BB962C8B-B14F-4D97-AF65-F5344CB8AC3E}">
        <p14:creationId xmlns:p14="http://schemas.microsoft.com/office/powerpoint/2010/main" val="122463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0">
            <a:extLst>
              <a:ext uri="{FF2B5EF4-FFF2-40B4-BE49-F238E27FC236}">
                <a16:creationId xmlns:a16="http://schemas.microsoft.com/office/drawing/2014/main" id="{F2C7BF67-8884-4348-BE17-AF46D95AF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885451" y="550703"/>
            <a:ext cx="5177967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281373" y="2227331"/>
            <a:ext cx="5329342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Análisis de riesgos en seguridad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Protocolos de seguridad en zonas de alto riesgo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Indicadores (gestión y estratégicos) para seguimiento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Informes periódicos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Convenios con entidades estatales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Geolocalización y herramientas tecnológicas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ACD4F5-1E1D-F983-FA0E-740D8F83DA1B}"/>
              </a:ext>
            </a:extLst>
          </p:cNvPr>
          <p:cNvSpPr txBox="1"/>
          <p:nvPr/>
        </p:nvSpPr>
        <p:spPr>
          <a:xfrm>
            <a:off x="9063418" y="2192078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5122" name="Picture 2" descr="ISO 31000:2018-GUÍA PARA LA GESTIÓN DE RIESGOS • ClickDatos">
            <a:extLst>
              <a:ext uri="{FF2B5EF4-FFF2-40B4-BE49-F238E27FC236}">
                <a16:creationId xmlns:a16="http://schemas.microsoft.com/office/drawing/2014/main" id="{FCEA4483-7068-F083-5023-F1590B37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18" y="2614840"/>
            <a:ext cx="2062172" cy="1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7D3C2E-B7F8-22C4-739D-A8D9C2A69289}"/>
              </a:ext>
            </a:extLst>
          </p:cNvPr>
          <p:cNvSpPr txBox="1"/>
          <p:nvPr/>
        </p:nvSpPr>
        <p:spPr>
          <a:xfrm>
            <a:off x="446181" y="2579478"/>
            <a:ext cx="2675744" cy="86902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6. Afectación a la integridad física de los trabajadores y directivos.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B91DB1-F955-AEF8-2682-5616AEBB547A}"/>
              </a:ext>
            </a:extLst>
          </p:cNvPr>
          <p:cNvSpPr txBox="1"/>
          <p:nvPr/>
        </p:nvSpPr>
        <p:spPr>
          <a:xfrm>
            <a:off x="8801569" y="3766917"/>
            <a:ext cx="282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Voluntarios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6A8632-40E7-4868-98A7-0FF7BF2A14DA}"/>
              </a:ext>
            </a:extLst>
          </p:cNvPr>
          <p:cNvSpPr txBox="1"/>
          <p:nvPr/>
        </p:nvSpPr>
        <p:spPr>
          <a:xfrm>
            <a:off x="446180" y="4121733"/>
            <a:ext cx="2675743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7. Vulneración al trabajo en condiciones de equidad, igualdad y diversidad.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CE9D2D0-3D8A-4135-B60E-26F6DBC5C0D2}"/>
              </a:ext>
            </a:extLst>
          </p:cNvPr>
          <p:cNvSpPr txBox="1"/>
          <p:nvPr/>
        </p:nvSpPr>
        <p:spPr>
          <a:xfrm>
            <a:off x="3281373" y="3925860"/>
            <a:ext cx="5329342" cy="19389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Asegurar listas pares y perfiles de cargo con oportunidades de diversidad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Procesos de contratación transparentes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en temas de diversidad, equidad e inclusión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Ajuste de políticas y prácticas en diversidad, equidad e inclusión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Dinamización de entorno (Ejem: Universidades)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Alianzas para ofrecer oportunidades de formación y dinamización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Alianzas también para fortalecer la inclusión en el campo laboral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Encaje de sostenibilidad en los contratos</a:t>
            </a:r>
          </a:p>
          <a:p>
            <a:r>
              <a:rPr lang="es-ES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Desarrollo de infraestructura inclusiva</a:t>
            </a:r>
          </a:p>
        </p:txBody>
      </p:sp>
      <p:pic>
        <p:nvPicPr>
          <p:cNvPr id="14" name="Picture 2" descr="Equipares - Ministerio del trabajo">
            <a:extLst>
              <a:ext uri="{FF2B5EF4-FFF2-40B4-BE49-F238E27FC236}">
                <a16:creationId xmlns:a16="http://schemas.microsoft.com/office/drawing/2014/main" id="{0CE69894-D2C9-4EE3-826C-599316BD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18" y="5019003"/>
            <a:ext cx="1008735" cy="10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ome - The Valuable 500">
            <a:extLst>
              <a:ext uri="{FF2B5EF4-FFF2-40B4-BE49-F238E27FC236}">
                <a16:creationId xmlns:a16="http://schemas.microsoft.com/office/drawing/2014/main" id="{D6496356-4688-48E7-8AA3-210EBCBF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20" y="4302462"/>
            <a:ext cx="1668266" cy="4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1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0">
            <a:extLst>
              <a:ext uri="{FF2B5EF4-FFF2-40B4-BE49-F238E27FC236}">
                <a16:creationId xmlns:a16="http://schemas.microsoft.com/office/drawing/2014/main" id="{0A0BF4CB-06EA-4DF2-8B1D-1D6E5550A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4157663" y="412687"/>
            <a:ext cx="4811554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398840" y="2005808"/>
            <a:ext cx="5329342" cy="22467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Políticas, marcos de gestión y herramientas para la seguridad de la información y ciberseguridad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Protocolos en temas de seguridad de la información y datos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a los trabajadores en seguridad de la información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Monitoreo permanente al manejo de la información privada y funcionamiento de los canales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a los programas de protección de datos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Protección de data extendido a la cadena de valor (Ejem: </a:t>
            </a:r>
            <a:r>
              <a:rPr lang="es-ES" sz="14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contact</a:t>
            </a:r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center)</a:t>
            </a:r>
          </a:p>
          <a:p>
            <a:r>
              <a:rPr lang="es-ES" sz="14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KPI's</a:t>
            </a:r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(Gestión – Calidad)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628B0F-AEA5-FB1B-FFF3-3AD1A0CFB42C}"/>
              </a:ext>
            </a:extLst>
          </p:cNvPr>
          <p:cNvSpPr txBox="1"/>
          <p:nvPr/>
        </p:nvSpPr>
        <p:spPr>
          <a:xfrm>
            <a:off x="597461" y="2192443"/>
            <a:ext cx="2512913" cy="1815882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8. Vulneración al derecho a la privacidad, al debido uso y a la gestión de la información y datos de los clientes, usuarios y colaboradores.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A0D404-54E6-4E94-8E14-7CE011C5487C}"/>
              </a:ext>
            </a:extLst>
          </p:cNvPr>
          <p:cNvSpPr txBox="1"/>
          <p:nvPr/>
        </p:nvSpPr>
        <p:spPr>
          <a:xfrm>
            <a:off x="3398840" y="4481947"/>
            <a:ext cx="5329342" cy="17081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Jornadas de capacitación y lectura de la factura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Atención de PQR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Canales de comunicación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Visitas de revisión y/o mejoramiento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Campañas de prestación del servicio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Atención inmediata para solicitud de información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Respuesta a las solicitudes de información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7091E78-AC1E-4C95-AEC6-020664E1F1F7}"/>
              </a:ext>
            </a:extLst>
          </p:cNvPr>
          <p:cNvSpPr txBox="1"/>
          <p:nvPr/>
        </p:nvSpPr>
        <p:spPr>
          <a:xfrm>
            <a:off x="779623" y="4646939"/>
            <a:ext cx="2148590" cy="1077218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9. Vulneración del derecho al acceso a la información y al debido proceso.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1" name="Picture 2" descr="Proveedor de licencia AA1000 - DQS CERT, SL">
            <a:extLst>
              <a:ext uri="{FF2B5EF4-FFF2-40B4-BE49-F238E27FC236}">
                <a16:creationId xmlns:a16="http://schemas.microsoft.com/office/drawing/2014/main" id="{C0C0BB56-38CE-4839-9F05-6094DCAEA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54" y="4503027"/>
            <a:ext cx="2697503" cy="8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47620E-2232-44EF-A0FD-F7BA0B5091D2}"/>
              </a:ext>
            </a:extLst>
          </p:cNvPr>
          <p:cNvSpPr txBox="1"/>
          <p:nvPr/>
        </p:nvSpPr>
        <p:spPr>
          <a:xfrm>
            <a:off x="9287649" y="2168406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4198590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0">
            <a:extLst>
              <a:ext uri="{FF2B5EF4-FFF2-40B4-BE49-F238E27FC236}">
                <a16:creationId xmlns:a16="http://schemas.microsoft.com/office/drawing/2014/main" id="{8BBFB680-97A7-468A-8D9E-38A01F1C0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848101" y="478964"/>
            <a:ext cx="5041158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645645" y="2396512"/>
            <a:ext cx="5329342" cy="7848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Canal disponible con variables en tema de DDHH 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Exigencia contractual que exija el cumplimiento de DDHH 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Procedimientos de remediación en DDHH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5F77E3-17C9-09E7-B1AE-8283853CFED8}"/>
              </a:ext>
            </a:extLst>
          </p:cNvPr>
          <p:cNvSpPr txBox="1"/>
          <p:nvPr/>
        </p:nvSpPr>
        <p:spPr>
          <a:xfrm>
            <a:off x="9301937" y="2139830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11" name="Picture 2" descr="Proveedor de licencia AA1000 - DQS CERT, SL">
            <a:extLst>
              <a:ext uri="{FF2B5EF4-FFF2-40B4-BE49-F238E27FC236}">
                <a16:creationId xmlns:a16="http://schemas.microsoft.com/office/drawing/2014/main" id="{5E386368-D8C8-DAFB-AAC6-83AA9863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09" y="2527785"/>
            <a:ext cx="2448418" cy="7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95BC259-912F-AD58-8A06-798D85DD3A9F}"/>
              </a:ext>
            </a:extLst>
          </p:cNvPr>
          <p:cNvSpPr txBox="1"/>
          <p:nvPr/>
        </p:nvSpPr>
        <p:spPr>
          <a:xfrm>
            <a:off x="392402" y="2158624"/>
            <a:ext cx="3102964" cy="1323439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10. Violencia y/o acoso (en cualquier forma) a los trabajadores que hacen parte de la cadena de suministro y los grupos de interés.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61C79B-C331-1DD7-0979-3510A4B5113D}"/>
              </a:ext>
            </a:extLst>
          </p:cNvPr>
          <p:cNvSpPr txBox="1"/>
          <p:nvPr/>
        </p:nvSpPr>
        <p:spPr>
          <a:xfrm>
            <a:off x="9160160" y="3273879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Rectores</a:t>
            </a:r>
          </a:p>
        </p:txBody>
      </p:sp>
      <p:pic>
        <p:nvPicPr>
          <p:cNvPr id="13" name="Picture 4" descr="Conoces la ISO 20400 para compras sostenibles? - ecointeligencia - cambia a  un estilo de vida sostenible!">
            <a:extLst>
              <a:ext uri="{FF2B5EF4-FFF2-40B4-BE49-F238E27FC236}">
                <a16:creationId xmlns:a16="http://schemas.microsoft.com/office/drawing/2014/main" id="{75FC71B7-8B94-9913-246C-FA4E40A1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24" y="3722258"/>
            <a:ext cx="1183113" cy="7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26D3377-3607-4966-8B41-830DD6CFBE3A}"/>
              </a:ext>
            </a:extLst>
          </p:cNvPr>
          <p:cNvSpPr txBox="1"/>
          <p:nvPr/>
        </p:nvSpPr>
        <p:spPr>
          <a:xfrm>
            <a:off x="3645645" y="3431394"/>
            <a:ext cx="5329342" cy="28931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Divulgación de mecanismos de atención al ciudadano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Formación en atención al ciudadano y manejo de clientes 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Protocolos de relacionamiento con GI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Programas de gestión social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Caracterización de comunidades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Análisis de riesgos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Canales de comunicación y mesas de trabajo permanentes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Reuniones de socialización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Ética y </a:t>
            </a:r>
            <a:r>
              <a:rPr lang="es-ES" sz="14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Compliance</a:t>
            </a:r>
            <a:endParaRPr lang="es-ES"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Atención a PQR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Socialización de la línea ética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Ley de transparencia</a:t>
            </a:r>
          </a:p>
          <a:p>
            <a:r>
              <a:rPr lang="es-ES" sz="1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Formación de colaboradores internos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DF0E72-EA4F-4D8D-83BD-87D8332DF846}"/>
              </a:ext>
            </a:extLst>
          </p:cNvPr>
          <p:cNvSpPr txBox="1"/>
          <p:nvPr/>
        </p:nvSpPr>
        <p:spPr>
          <a:xfrm>
            <a:off x="661904" y="4343091"/>
            <a:ext cx="2471784" cy="86902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11.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Vulneración al debido proceso de terceros.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Picture 2" descr="Norma ISO 19600 Compliance">
            <a:extLst>
              <a:ext uri="{FF2B5EF4-FFF2-40B4-BE49-F238E27FC236}">
                <a16:creationId xmlns:a16="http://schemas.microsoft.com/office/drawing/2014/main" id="{611E9789-E695-4AEA-8DE9-3B59EA46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09" y="4544518"/>
            <a:ext cx="2412739" cy="10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26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AE882D78-0AB7-45F1-AFBE-8F02E511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4023469" y="438194"/>
            <a:ext cx="4994692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174827" y="1822864"/>
            <a:ext cx="5329342" cy="19389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Incluir cláusulas en pliegos de contratistas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Seguimiento e interventoría a contratos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Acompañamiento interno y a proveedores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Códigos de conducta para contratistas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Monitoreo al mecanismo de quejas para la fuerza laboral de contratistas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Comité de convivencia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Bienestar y clima organizacional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5F77E3-17C9-09E7-B1AE-8283853CFED8}"/>
              </a:ext>
            </a:extLst>
          </p:cNvPr>
          <p:cNvSpPr txBox="1"/>
          <p:nvPr/>
        </p:nvSpPr>
        <p:spPr>
          <a:xfrm>
            <a:off x="9316221" y="1822864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11" name="Picture 2" descr="Proveedor de licencia AA1000 - DQS CERT, SL">
            <a:extLst>
              <a:ext uri="{FF2B5EF4-FFF2-40B4-BE49-F238E27FC236}">
                <a16:creationId xmlns:a16="http://schemas.microsoft.com/office/drawing/2014/main" id="{5E386368-D8C8-DAFB-AAC6-83AA9863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00" y="2209021"/>
            <a:ext cx="2697503" cy="8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E159279-9ED6-D55D-8EB7-9BAE19BD093F}"/>
              </a:ext>
            </a:extLst>
          </p:cNvPr>
          <p:cNvSpPr txBox="1"/>
          <p:nvPr/>
        </p:nvSpPr>
        <p:spPr>
          <a:xfrm>
            <a:off x="563495" y="2302872"/>
            <a:ext cx="2136593" cy="139596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12.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Vulneración de las condiciones laborales dignas y seguras en toda la cadena de valor.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6" name="Picture 4" descr="Conoces la ISO 20400 para compras sostenibles? - ecointeligencia - cambia a  un estilo de vida sostenible!">
            <a:extLst>
              <a:ext uri="{FF2B5EF4-FFF2-40B4-BE49-F238E27FC236}">
                <a16:creationId xmlns:a16="http://schemas.microsoft.com/office/drawing/2014/main" id="{D63FF57D-F296-04EC-F7A6-8F15243A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117" y="4403995"/>
            <a:ext cx="2386284" cy="14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ertification | Great Place To Work® Colombia">
            <a:extLst>
              <a:ext uri="{FF2B5EF4-FFF2-40B4-BE49-F238E27FC236}">
                <a16:creationId xmlns:a16="http://schemas.microsoft.com/office/drawing/2014/main" id="{E39254E1-9B81-9D88-1C4A-2426DBCC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665" y="2913056"/>
            <a:ext cx="1067748" cy="16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56B0091-6678-4559-83A7-2B89F221B72D}"/>
              </a:ext>
            </a:extLst>
          </p:cNvPr>
          <p:cNvSpPr txBox="1"/>
          <p:nvPr/>
        </p:nvSpPr>
        <p:spPr>
          <a:xfrm>
            <a:off x="3174827" y="3889194"/>
            <a:ext cx="5329342" cy="26314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Condiciones en las contrataciones (esp. con el tema)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Cumplimiento de los códigos de ética y </a:t>
            </a:r>
            <a:r>
              <a:rPr lang="es-ES" sz="15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compliance</a:t>
            </a:r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por parte de contratistas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Acompañamiento interno y a proveedores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Convención colectiva del trabajo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Monitoreo al mecanismo de quejas para la fuerza laboral de contratistas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Procesos de remediación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Comité de convivencia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Bienestar y clima organizacional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Escucha activa a los trabajadores sindicalizados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2BD362-AD8A-4F4B-8730-8FAB512EE481}"/>
              </a:ext>
            </a:extLst>
          </p:cNvPr>
          <p:cNvSpPr txBox="1"/>
          <p:nvPr/>
        </p:nvSpPr>
        <p:spPr>
          <a:xfrm>
            <a:off x="424230" y="4329945"/>
            <a:ext cx="2439650" cy="1323439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13. Vulneración al derecho de asociación y de negociación colectiva en la cadena de valor.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8494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10">
            <a:extLst>
              <a:ext uri="{FF2B5EF4-FFF2-40B4-BE49-F238E27FC236}">
                <a16:creationId xmlns:a16="http://schemas.microsoft.com/office/drawing/2014/main" id="{C63A3DA6-7217-41E7-A752-5F561B85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2" y="-2777"/>
            <a:ext cx="12192000" cy="68607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EADBE8A-E7E7-9D76-13B0-D3C9811FE88A}"/>
              </a:ext>
            </a:extLst>
          </p:cNvPr>
          <p:cNvSpPr txBox="1"/>
          <p:nvPr/>
        </p:nvSpPr>
        <p:spPr>
          <a:xfrm>
            <a:off x="3900486" y="432696"/>
            <a:ext cx="4999811" cy="125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A partir de estos escenarios, se identificaron los siguientes </a:t>
            </a:r>
            <a:r>
              <a:rPr lang="es-ES" sz="2400" b="1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controles</a:t>
            </a:r>
            <a:r>
              <a:rPr lang="es-ES" sz="2400" dirty="0"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C92F9D-89C8-3438-6728-4C85221BB5E6}"/>
              </a:ext>
            </a:extLst>
          </p:cNvPr>
          <p:cNvSpPr/>
          <p:nvPr/>
        </p:nvSpPr>
        <p:spPr>
          <a:xfrm>
            <a:off x="9343211" y="478964"/>
            <a:ext cx="2728923" cy="86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Controles</a:t>
            </a:r>
            <a:endParaRPr lang="es-CO" sz="4000" b="1" u="sng" dirty="0">
              <a:solidFill>
                <a:srgbClr val="00206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D82D2-7898-A2EE-5700-79C03583762C}"/>
              </a:ext>
            </a:extLst>
          </p:cNvPr>
          <p:cNvSpPr txBox="1"/>
          <p:nvPr/>
        </p:nvSpPr>
        <p:spPr>
          <a:xfrm>
            <a:off x="3942574" y="1892700"/>
            <a:ext cx="4775180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Verificación y cumplimiento de requisitos de ley.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Seguimiento en campo.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Seguimiento y verificación de contrataciones.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Verificación de vinculaciones en proveedores y contratistas.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Sistema de PQRS.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5F77E3-17C9-09E7-B1AE-8283853CFED8}"/>
              </a:ext>
            </a:extLst>
          </p:cNvPr>
          <p:cNvSpPr txBox="1"/>
          <p:nvPr/>
        </p:nvSpPr>
        <p:spPr>
          <a:xfrm>
            <a:off x="9041321" y="1690028"/>
            <a:ext cx="23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Buenas prácticas</a:t>
            </a:r>
          </a:p>
        </p:txBody>
      </p:sp>
      <p:pic>
        <p:nvPicPr>
          <p:cNvPr id="11" name="Picture 2" descr="Proveedor de licencia AA1000 - DQS CERT, SL">
            <a:extLst>
              <a:ext uri="{FF2B5EF4-FFF2-40B4-BE49-F238E27FC236}">
                <a16:creationId xmlns:a16="http://schemas.microsoft.com/office/drawing/2014/main" id="{5E386368-D8C8-DAFB-AAC6-83AA9863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72" y="2170036"/>
            <a:ext cx="2697503" cy="8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noces la ISO 20400 para compras sostenibles? - ecointeligencia - cambia a  un estilo de vida sostenible!">
            <a:extLst>
              <a:ext uri="{FF2B5EF4-FFF2-40B4-BE49-F238E27FC236}">
                <a16:creationId xmlns:a16="http://schemas.microsoft.com/office/drawing/2014/main" id="{D63FF57D-F296-04EC-F7A6-8F15243A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46" y="3089963"/>
            <a:ext cx="2026557" cy="12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6F1341E-AA04-44D2-2227-4EF0EC66CF42}"/>
              </a:ext>
            </a:extLst>
          </p:cNvPr>
          <p:cNvSpPr txBox="1"/>
          <p:nvPr/>
        </p:nvSpPr>
        <p:spPr>
          <a:xfrm>
            <a:off x="747802" y="1969645"/>
            <a:ext cx="2778825" cy="1323439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14. Afectación de los Derechos de NNA (Niños, Niñas y Adolescentes) en toda la cadena de valor del negocio.</a:t>
            </a:r>
            <a:endParaRPr lang="es-CO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A188032-FB31-4ED8-BE7D-082DA70CF122}"/>
              </a:ext>
            </a:extLst>
          </p:cNvPr>
          <p:cNvSpPr txBox="1"/>
          <p:nvPr/>
        </p:nvSpPr>
        <p:spPr>
          <a:xfrm>
            <a:off x="3933093" y="3887368"/>
            <a:ext cx="4775179" cy="17081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Mapeos y caracterización de las zonas en donde están presentes personas con condiciones especiales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Programa de mantenimiento adecuado 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Protocolos en el corte de servicios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al personal de procesos de corte y reconexión</a:t>
            </a:r>
          </a:p>
          <a:p>
            <a:r>
              <a:rPr lang="es-ES" sz="15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Capacitación a contratistas y a la comunidad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0BBAFB-0682-45F4-9B5E-B2B37702922C}"/>
              </a:ext>
            </a:extLst>
          </p:cNvPr>
          <p:cNvSpPr txBox="1"/>
          <p:nvPr/>
        </p:nvSpPr>
        <p:spPr>
          <a:xfrm>
            <a:off x="747801" y="3640389"/>
            <a:ext cx="2814321" cy="2178930"/>
          </a:xfrm>
          <a:prstGeom prst="rect">
            <a:avLst/>
          </a:prstGeom>
          <a:noFill/>
          <a:ln>
            <a:solidFill>
              <a:srgbClr val="FFA50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15. </a:t>
            </a:r>
            <a:r>
              <a:rPr lang="es-ES" sz="16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Afectación del derecho a la salud y vida digna de usuarios en condición de especial protección constitucional por la suspensión indebida de moras y malos procedimientos.</a:t>
            </a:r>
            <a:endParaRPr lang="es-CO" sz="16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7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E54FBE6-3487-4200-B8CB-A6A8F4C4E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AFF3858-ABFD-4D82-B467-F37908DFF122}"/>
              </a:ext>
            </a:extLst>
          </p:cNvPr>
          <p:cNvSpPr/>
          <p:nvPr/>
        </p:nvSpPr>
        <p:spPr>
          <a:xfrm>
            <a:off x="0" y="3211656"/>
            <a:ext cx="12191999" cy="1103670"/>
          </a:xfrm>
          <a:prstGeom prst="roundRect">
            <a:avLst>
              <a:gd name="adj" fmla="val 50000"/>
            </a:avLst>
          </a:prstGeom>
          <a:solidFill>
            <a:srgbClr val="75B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46ABD9-E5F5-492C-93D4-6747DAC56B1A}"/>
              </a:ext>
            </a:extLst>
          </p:cNvPr>
          <p:cNvSpPr txBox="1">
            <a:spLocks/>
          </p:cNvSpPr>
          <p:nvPr/>
        </p:nvSpPr>
        <p:spPr>
          <a:xfrm>
            <a:off x="184483" y="3464318"/>
            <a:ext cx="11823032" cy="59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/>
              <a:t>¿Cómo surge la matriz de riesgos en DDHH para el sector?</a:t>
            </a:r>
          </a:p>
        </p:txBody>
      </p:sp>
    </p:spTree>
    <p:extLst>
      <p:ext uri="{BB962C8B-B14F-4D97-AF65-F5344CB8AC3E}">
        <p14:creationId xmlns:p14="http://schemas.microsoft.com/office/powerpoint/2010/main" val="263187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C49149A-53FF-4733-8FB3-0C6AFFAFED43}"/>
              </a:ext>
            </a:extLst>
          </p:cNvPr>
          <p:cNvSpPr/>
          <p:nvPr/>
        </p:nvSpPr>
        <p:spPr>
          <a:xfrm>
            <a:off x="5098707" y="5236750"/>
            <a:ext cx="6768803" cy="1017586"/>
          </a:xfrm>
          <a:prstGeom prst="roundRect">
            <a:avLst>
              <a:gd name="adj" fmla="val 50000"/>
            </a:avLst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0AB901B-3392-4CB7-A012-3AD0F405A0AB}"/>
              </a:ext>
            </a:extLst>
          </p:cNvPr>
          <p:cNvSpPr/>
          <p:nvPr/>
        </p:nvSpPr>
        <p:spPr>
          <a:xfrm>
            <a:off x="5157627" y="4006624"/>
            <a:ext cx="6768804" cy="1017586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0303"/>
            <a:ext cx="12192000" cy="6860777"/>
          </a:xfrm>
        </p:spPr>
      </p:pic>
      <p:pic>
        <p:nvPicPr>
          <p:cNvPr id="4" name="Imagen 3" descr="pf04.png">
            <a:extLst>
              <a:ext uri="{FF2B5EF4-FFF2-40B4-BE49-F238E27FC236}">
                <a16:creationId xmlns:a16="http://schemas.microsoft.com/office/drawing/2014/main" id="{4B1342BF-DB30-48A7-8F7A-F7D18CDD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2" y="17276"/>
            <a:ext cx="11983044" cy="67404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2DB995-1232-4BC9-A6AB-AC62F9EB4188}"/>
              </a:ext>
            </a:extLst>
          </p:cNvPr>
          <p:cNvSpPr txBox="1"/>
          <p:nvPr/>
        </p:nvSpPr>
        <p:spPr>
          <a:xfrm>
            <a:off x="6079958" y="508051"/>
            <a:ext cx="3166992" cy="78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867" dirty="0">
                <a:solidFill>
                  <a:srgbClr val="FFFFFF"/>
                </a:solidFill>
              </a:rPr>
              <a:t>Desarrollo e implementación de un programa integral anticorrupción.</a:t>
            </a:r>
            <a:endParaRPr lang="es-ES" sz="1867" dirty="0">
              <a:solidFill>
                <a:srgbClr val="FFFF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009C83-A21D-478B-A4A8-2266B847E42D}"/>
              </a:ext>
            </a:extLst>
          </p:cNvPr>
          <p:cNvSpPr txBox="1"/>
          <p:nvPr/>
        </p:nvSpPr>
        <p:spPr>
          <a:xfrm>
            <a:off x="6079958" y="1749282"/>
            <a:ext cx="3166992" cy="78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867" dirty="0">
                <a:solidFill>
                  <a:srgbClr val="FFFFFF"/>
                </a:solidFill>
              </a:rPr>
              <a:t>Continuar promoviendo la sana competencia en el sector eléctrico.</a:t>
            </a:r>
            <a:endParaRPr lang="es-ES" sz="1867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2C3D57-7610-4086-8531-903315069B4D}"/>
              </a:ext>
            </a:extLst>
          </p:cNvPr>
          <p:cNvSpPr txBox="1"/>
          <p:nvPr/>
        </p:nvSpPr>
        <p:spPr>
          <a:xfrm>
            <a:off x="6096000" y="2907964"/>
            <a:ext cx="5250424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dirty="0">
                <a:solidFill>
                  <a:srgbClr val="FFFFFF"/>
                </a:solidFill>
              </a:rPr>
              <a:t>Construir y divulgar, al interior de cada empresa un mapa de riesgos de corrupción, Prácticas restrictivas de la competencia, LAFT, medidas de administración, y elaborar un mapa sectorial.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567088-1CDB-4362-A67F-55F45C42C347}"/>
              </a:ext>
            </a:extLst>
          </p:cNvPr>
          <p:cNvSpPr txBox="1"/>
          <p:nvPr/>
        </p:nvSpPr>
        <p:spPr>
          <a:xfrm>
            <a:off x="6079958" y="4133153"/>
            <a:ext cx="5486401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80000"/>
              </a:lnSpc>
              <a:defRPr sz="1867">
                <a:solidFill>
                  <a:srgbClr val="FFFFFF"/>
                </a:solidFill>
              </a:defRPr>
            </a:lvl1pPr>
          </a:lstStyle>
          <a:p>
            <a:r>
              <a:rPr lang="es-CO" sz="2000" dirty="0"/>
              <a:t>Promover y velar por el respeto de los DDHH en la cadena de valor del sector eléctrico, a través de la identificación y gestión de los riesgos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6E6D2C-16F9-4B15-A5BA-DC6E733511B0}"/>
              </a:ext>
            </a:extLst>
          </p:cNvPr>
          <p:cNvSpPr txBox="1"/>
          <p:nvPr/>
        </p:nvSpPr>
        <p:spPr>
          <a:xfrm>
            <a:off x="6155054" y="5260607"/>
            <a:ext cx="5191369" cy="9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dirty="0">
                <a:solidFill>
                  <a:srgbClr val="FFFFFF"/>
                </a:solidFill>
              </a:rPr>
              <a:t>Suministrar información útil para los diferentes grupos de interés del sector y en el mercado de energía, y divulgar el presente acuerdo al interior de cada empresa y grupos de interés.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3" name="Picture 4" descr="Ilustración vectorial de la palabra Despertar: vector de stock (libre de  regalías) 2059859009 | Shutterstock">
            <a:extLst>
              <a:ext uri="{FF2B5EF4-FFF2-40B4-BE49-F238E27FC236}">
                <a16:creationId xmlns:a16="http://schemas.microsoft.com/office/drawing/2014/main" id="{B2D614CA-16D8-4710-8941-175068706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22" b="55794" l="8796" r="91667">
                        <a14:foregroundMark x1="32870" y1="37768" x2="32870" y2="37768"/>
                        <a14:foregroundMark x1="48611" y1="35622" x2="48611" y2="35622"/>
                        <a14:foregroundMark x1="59722" y1="35193" x2="59722" y2="35193"/>
                        <a14:foregroundMark x1="74537" y1="36052" x2="74537" y2="36052"/>
                        <a14:foregroundMark x1="71759" y1="28326" x2="71759" y2="28326"/>
                        <a14:foregroundMark x1="16667" y1="27897" x2="16667" y2="27897"/>
                        <a14:foregroundMark x1="25463" y1="26180" x2="25463" y2="26180"/>
                        <a14:foregroundMark x1="88426" y1="27897" x2="88426" y2="27897"/>
                        <a14:foregroundMark x1="91667" y1="32189" x2="91667" y2="32189"/>
                        <a14:foregroundMark x1="72222" y1="55365" x2="72222" y2="55365"/>
                        <a14:foregroundMark x1="60648" y1="55794" x2="60648" y2="55794"/>
                        <a14:foregroundMark x1="18981" y1="37768" x2="18981" y2="37768"/>
                        <a14:backgroundMark x1="50000" y1="11159" x2="50000" y2="11159"/>
                        <a14:backgroundMark x1="12500" y1="33476" x2="12500" y2="33476"/>
                        <a14:backgroundMark x1="22685" y1="32189" x2="22685" y2="32189"/>
                        <a14:backgroundMark x1="21296" y1="50215" x2="21296" y2="50215"/>
                        <a14:backgroundMark x1="80093" y1="40343" x2="80093" y2="40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53" b="41054"/>
          <a:stretch/>
        </p:blipFill>
        <p:spPr bwMode="auto">
          <a:xfrm rot="1094861">
            <a:off x="11160417" y="3996814"/>
            <a:ext cx="781050" cy="2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sp>
        <p:nvSpPr>
          <p:cNvPr id="52" name="30 CuadroTexto">
            <a:extLst>
              <a:ext uri="{FF2B5EF4-FFF2-40B4-BE49-F238E27FC236}">
                <a16:creationId xmlns:a16="http://schemas.microsoft.com/office/drawing/2014/main" id="{A52C5B03-7BBF-4D00-904C-02B54D35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1" y="492411"/>
            <a:ext cx="659477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400" b="1" dirty="0">
                <a:latin typeface="+mj-lt"/>
                <a:ea typeface="Malgun Gothic" panose="020B0503020000020004" pitchFamily="34" charset="-127"/>
                <a:cs typeface="Calibri Light" panose="020F0302020204030204" pitchFamily="34" charset="0"/>
              </a:rPr>
              <a:t>MESA DE PLANEACIÓN </a:t>
            </a:r>
          </a:p>
          <a:p>
            <a:pPr algn="ctr">
              <a:defRPr/>
            </a:pPr>
            <a:r>
              <a:rPr lang="es-ES" sz="4400" b="1" dirty="0">
                <a:latin typeface="+mj-lt"/>
                <a:ea typeface="Malgun Gothic" panose="020B0503020000020004" pitchFamily="34" charset="-127"/>
                <a:cs typeface="Calibri Light" panose="020F0302020204030204" pitchFamily="34" charset="0"/>
              </a:rPr>
              <a:t>EN LA ACCIÓN COLECTIVA</a:t>
            </a:r>
            <a:endParaRPr lang="es-ES" sz="4000" b="1" dirty="0">
              <a:solidFill>
                <a:schemeClr val="tx1"/>
              </a:solidFill>
              <a:latin typeface="+mj-lt"/>
              <a:ea typeface="Malgun Gothic" panose="020B0503020000020004" pitchFamily="34" charset="-127"/>
              <a:cs typeface="Calibri Light" panose="020F0302020204030204" pitchFamily="34" charset="0"/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07398B4D-20AC-4BC3-A3DE-83AA8B4A7CAC}"/>
              </a:ext>
            </a:extLst>
          </p:cNvPr>
          <p:cNvSpPr/>
          <p:nvPr/>
        </p:nvSpPr>
        <p:spPr>
          <a:xfrm>
            <a:off x="6272464" y="2492741"/>
            <a:ext cx="4892842" cy="1998833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61AE3038-F6FE-4BD7-94BA-FAFA0D6211A0}"/>
              </a:ext>
            </a:extLst>
          </p:cNvPr>
          <p:cNvSpPr txBox="1">
            <a:spLocks/>
          </p:cNvSpPr>
          <p:nvPr/>
        </p:nvSpPr>
        <p:spPr>
          <a:xfrm>
            <a:off x="6841959" y="2640563"/>
            <a:ext cx="3830804" cy="1703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/>
              <a:t>Compromiso real de la</a:t>
            </a:r>
            <a:r>
              <a:rPr lang="es-ES" sz="2800" b="1" dirty="0"/>
              <a:t> Acción </a:t>
            </a:r>
            <a:r>
              <a:rPr lang="es-ES" sz="2800" dirty="0"/>
              <a:t>con el sector para la identificación de los riesgos en DDHH.</a:t>
            </a:r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540B6616-55F9-4FC6-846A-375E7FC3D644}"/>
              </a:ext>
            </a:extLst>
          </p:cNvPr>
          <p:cNvSpPr/>
          <p:nvPr/>
        </p:nvSpPr>
        <p:spPr>
          <a:xfrm rot="5400000">
            <a:off x="5699657" y="2110510"/>
            <a:ext cx="792687" cy="5734941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D389A821-F63A-44F8-867B-A7C83A5EC0F8}"/>
              </a:ext>
            </a:extLst>
          </p:cNvPr>
          <p:cNvSpPr txBox="1">
            <a:spLocks/>
          </p:cNvSpPr>
          <p:nvPr/>
        </p:nvSpPr>
        <p:spPr>
          <a:xfrm>
            <a:off x="3649579" y="5517939"/>
            <a:ext cx="4892841" cy="574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u="sng" dirty="0"/>
              <a:t>Exigencias del mercado frente a DDHH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3B95AD-AD6F-443E-8344-D08E71D2F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853" y="2100465"/>
            <a:ext cx="3877216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sp>
        <p:nvSpPr>
          <p:cNvPr id="52" name="30 CuadroTexto">
            <a:extLst>
              <a:ext uri="{FF2B5EF4-FFF2-40B4-BE49-F238E27FC236}">
                <a16:creationId xmlns:a16="http://schemas.microsoft.com/office/drawing/2014/main" id="{A52C5B03-7BBF-4D00-904C-02B54D35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801" y="379633"/>
            <a:ext cx="8556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latin typeface="+mj-lt"/>
                <a:ea typeface="Malgun Gothic" panose="020B0503020000020004" pitchFamily="34" charset="-127"/>
                <a:cs typeface="Calibri Light" panose="020F0302020204030204" pitchFamily="34" charset="0"/>
              </a:rPr>
              <a:t>MIEMBROS DE LA ACCIÓN COLECTIVA</a:t>
            </a:r>
            <a:endParaRPr lang="es-ES" sz="3600" b="1" dirty="0">
              <a:solidFill>
                <a:schemeClr val="tx1"/>
              </a:solidFill>
              <a:latin typeface="+mj-lt"/>
              <a:ea typeface="Malgun Gothic" panose="020B0503020000020004" pitchFamily="34" charset="-127"/>
              <a:cs typeface="Calibri Light" panose="020F03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5B62A7-7EF9-4144-A66B-25270835F79B}"/>
              </a:ext>
            </a:extLst>
          </p:cNvPr>
          <p:cNvSpPr txBox="1"/>
          <p:nvPr/>
        </p:nvSpPr>
        <p:spPr>
          <a:xfrm>
            <a:off x="1561057" y="6145224"/>
            <a:ext cx="1436475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dirty="0"/>
              <a:t>Testigos: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71798F-61AE-4FF5-BA64-B236085B2399}"/>
              </a:ext>
            </a:extLst>
          </p:cNvPr>
          <p:cNvSpPr txBox="1"/>
          <p:nvPr/>
        </p:nvSpPr>
        <p:spPr>
          <a:xfrm>
            <a:off x="6385630" y="6177953"/>
            <a:ext cx="2119660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1600" dirty="0"/>
              <a:t>Secretaría Técnica: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E0A906A-76A4-4DF2-8BB9-BB6A56F2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51" y="6186593"/>
            <a:ext cx="1102790" cy="3412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C009BF-6693-43F2-BB39-596733DD8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06" y="6179657"/>
            <a:ext cx="1015478" cy="3604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96EEE62-4C21-4C34-9E25-4BD591CEB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5" y="5321799"/>
            <a:ext cx="1821805" cy="48330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9F51336-52E1-4A64-BBF2-18D2A64793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9" y="4487955"/>
            <a:ext cx="1764310" cy="43308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22746DB-0176-4B99-B42E-37ECFABCE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9" y="2570618"/>
            <a:ext cx="1072172" cy="7449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5B167F-2066-4C54-94BB-7F1B6C587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391" y="3473064"/>
            <a:ext cx="1524438" cy="7894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9E03D8A-733C-4FC5-AED1-A314BA433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992" y="3502661"/>
            <a:ext cx="1493821" cy="7908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9955E8C-C9EE-4E7D-96A4-16B5A87AA9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6641" y="3431670"/>
            <a:ext cx="1624770" cy="89965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C44D850-A0AE-4632-BD90-B58C1C89F9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98" y="1673671"/>
            <a:ext cx="624523" cy="7837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EDB4D28-4E10-4586-9E1C-F45FA21F13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11" y="4620600"/>
            <a:ext cx="902016" cy="49808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5C2E0D6-C43A-4A5D-BA8B-F315D28204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09" y="5393306"/>
            <a:ext cx="1646890" cy="31607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7C64D1D-EBA6-4F82-BCA1-78A1EB317D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123" t="21429" r="-1602" b="15731"/>
          <a:stretch/>
        </p:blipFill>
        <p:spPr>
          <a:xfrm>
            <a:off x="2444931" y="3648619"/>
            <a:ext cx="1191046" cy="4914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7847496-B258-4F4A-88F8-A4CA5ACB8F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8762" y="3540217"/>
            <a:ext cx="655401" cy="731151"/>
          </a:xfrm>
          <a:prstGeom prst="rect">
            <a:avLst/>
          </a:prstGeom>
        </p:spPr>
      </p:pic>
      <p:pic>
        <p:nvPicPr>
          <p:cNvPr id="25" name="Picture 25" descr="Resultado de imagen para logo grupo energia bogota">
            <a:extLst>
              <a:ext uri="{FF2B5EF4-FFF2-40B4-BE49-F238E27FC236}">
                <a16:creationId xmlns:a16="http://schemas.microsoft.com/office/drawing/2014/main" id="{38746410-A3AC-4A0F-9E59-AAB7F7D2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1" y="3350748"/>
            <a:ext cx="1299219" cy="9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Resultado de imagen para logo celsia">
            <a:extLst>
              <a:ext uri="{FF2B5EF4-FFF2-40B4-BE49-F238E27FC236}">
                <a16:creationId xmlns:a16="http://schemas.microsoft.com/office/drawing/2014/main" id="{791888C4-6D0B-4CA8-AE9A-7FA8D18A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84" y="1500932"/>
            <a:ext cx="719597" cy="10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9" descr="Resultado de imagen para logo vatia 20 aÃ±os">
            <a:extLst>
              <a:ext uri="{FF2B5EF4-FFF2-40B4-BE49-F238E27FC236}">
                <a16:creationId xmlns:a16="http://schemas.microsoft.com/office/drawing/2014/main" id="{DE0D1830-127A-4C4A-9220-2C658B46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19" y="5202274"/>
            <a:ext cx="1355878" cy="79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1" descr="Resultado de imagen para logo gensa">
            <a:extLst>
              <a:ext uri="{FF2B5EF4-FFF2-40B4-BE49-F238E27FC236}">
                <a16:creationId xmlns:a16="http://schemas.microsoft.com/office/drawing/2014/main" id="{07665324-1613-445E-9F7D-EEE0BFF0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67" y="3539236"/>
            <a:ext cx="729669" cy="6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Portal ESSA">
            <a:extLst>
              <a:ext uri="{FF2B5EF4-FFF2-40B4-BE49-F238E27FC236}">
                <a16:creationId xmlns:a16="http://schemas.microsoft.com/office/drawing/2014/main" id="{467C37C3-A01C-407D-9F23-29F7878A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513" y="2736335"/>
            <a:ext cx="1574119" cy="5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3D4D5E9-742C-4BE8-92E0-FEA9191F3E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78147" y="1785323"/>
            <a:ext cx="893467" cy="555601"/>
          </a:xfrm>
          <a:prstGeom prst="rect">
            <a:avLst/>
          </a:prstGeom>
        </p:spPr>
      </p:pic>
      <p:pic>
        <p:nvPicPr>
          <p:cNvPr id="31" name="Picture 40" descr="Resultado de imagen para logo edeq grupo epm">
            <a:extLst>
              <a:ext uri="{FF2B5EF4-FFF2-40B4-BE49-F238E27FC236}">
                <a16:creationId xmlns:a16="http://schemas.microsoft.com/office/drawing/2014/main" id="{B010F0F0-D1EE-4F64-A787-0A19EDD98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37" y="2781415"/>
            <a:ext cx="1522128" cy="4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2" descr="Resultado de imagen para logo enertotal">
            <a:extLst>
              <a:ext uri="{FF2B5EF4-FFF2-40B4-BE49-F238E27FC236}">
                <a16:creationId xmlns:a16="http://schemas.microsoft.com/office/drawing/2014/main" id="{4FEFFFBF-C323-47AD-B26F-F223CB72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54" y="2755287"/>
            <a:ext cx="1340412" cy="5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4" descr="Resultado de imagen para logo proelectrica">
            <a:extLst>
              <a:ext uri="{FF2B5EF4-FFF2-40B4-BE49-F238E27FC236}">
                <a16:creationId xmlns:a16="http://schemas.microsoft.com/office/drawing/2014/main" id="{883AD4F2-00AB-45D7-A5D2-1B5AA2D7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84" y="4474732"/>
            <a:ext cx="1314036" cy="6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6" descr="Resultado de imagen para logo termotasajero">
            <a:extLst>
              <a:ext uri="{FF2B5EF4-FFF2-40B4-BE49-F238E27FC236}">
                <a16:creationId xmlns:a16="http://schemas.microsoft.com/office/drawing/2014/main" id="{D88F7433-CD27-4B3D-AF9B-8364390A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01" y="5311908"/>
            <a:ext cx="1440395" cy="4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Resultado de imagen para logo termotasajero dos">
            <a:extLst>
              <a:ext uri="{FF2B5EF4-FFF2-40B4-BE49-F238E27FC236}">
                <a16:creationId xmlns:a16="http://schemas.microsoft.com/office/drawing/2014/main" id="{A791B3B4-2ACB-45B0-996E-240D9DA0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82" y="5335037"/>
            <a:ext cx="1821804" cy="4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6" descr="https://www.epm.com.co/site/Portals/0/Images/rediseno/main/encuesta/logo-epm-footer.png?ver=2015-06-09-122436-000">
            <a:extLst>
              <a:ext uri="{FF2B5EF4-FFF2-40B4-BE49-F238E27FC236}">
                <a16:creationId xmlns:a16="http://schemas.microsoft.com/office/drawing/2014/main" id="{5FCD6261-1A73-4344-A2F5-00245831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087" y="2755287"/>
            <a:ext cx="858543" cy="48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C556BC7-16DC-46AF-AD71-22591AE43F91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" b="9967"/>
          <a:stretch/>
        </p:blipFill>
        <p:spPr>
          <a:xfrm>
            <a:off x="3312527" y="1660523"/>
            <a:ext cx="693865" cy="62921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05F4113-9614-441A-87BB-3680CC25A4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43417" y="1835268"/>
            <a:ext cx="1071503" cy="55362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37FE97C7-13F7-4195-9985-CB21B639892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89824" y="2815673"/>
            <a:ext cx="1454566" cy="38788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F5BF168D-600D-43BC-94F0-60AF0319627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50968" y="4511606"/>
            <a:ext cx="1056259" cy="570021"/>
          </a:xfrm>
          <a:prstGeom prst="rect">
            <a:avLst/>
          </a:prstGeom>
        </p:spPr>
      </p:pic>
      <p:pic>
        <p:nvPicPr>
          <p:cNvPr id="41" name="Imagen 4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FE7399F-938B-4EA9-A819-FA84F916F05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70" y="1844304"/>
            <a:ext cx="1134658" cy="516356"/>
          </a:xfrm>
          <a:prstGeom prst="rect">
            <a:avLst/>
          </a:prstGeom>
        </p:spPr>
      </p:pic>
      <p:pic>
        <p:nvPicPr>
          <p:cNvPr id="42" name="Imagen 4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07D610B-BC23-4CEC-84AA-D100FDDBE9D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76" y="1534712"/>
            <a:ext cx="902016" cy="930881"/>
          </a:xfrm>
          <a:prstGeom prst="rect">
            <a:avLst/>
          </a:prstGeom>
        </p:spPr>
      </p:pic>
      <p:pic>
        <p:nvPicPr>
          <p:cNvPr id="43" name="Imagen 42" descr="Logotipo&#10;&#10;Descripción generada automáticamente">
            <a:extLst>
              <a:ext uri="{FF2B5EF4-FFF2-40B4-BE49-F238E27FC236}">
                <a16:creationId xmlns:a16="http://schemas.microsoft.com/office/drawing/2014/main" id="{E567F283-7954-41BB-8BD2-0178F0C407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77" y="4501644"/>
            <a:ext cx="1408001" cy="51393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E96140C-53F5-41D8-8BE8-BFCDBED1490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05" y="6078734"/>
            <a:ext cx="913288" cy="61397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A522317-D191-423C-8B4D-07691818C8E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4" y="1965302"/>
            <a:ext cx="2016404" cy="316447"/>
          </a:xfrm>
          <a:prstGeom prst="rect">
            <a:avLst/>
          </a:prstGeom>
        </p:spPr>
      </p:pic>
      <p:pic>
        <p:nvPicPr>
          <p:cNvPr id="46" name="Imagen 4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7C0BC71-BC6D-419D-AF99-C1B361CD082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37" y="4552519"/>
            <a:ext cx="1537957" cy="438607"/>
          </a:xfrm>
          <a:prstGeom prst="rect">
            <a:avLst/>
          </a:prstGeom>
        </p:spPr>
      </p:pic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342A3AA6-DA2F-40FE-94FA-169C5636516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66" y="2755287"/>
            <a:ext cx="1231654" cy="447307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2D981184-E600-42FA-8495-A08D5C1D432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18735" y="4387326"/>
            <a:ext cx="1060956" cy="54226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4D7E7E9E-37BE-41CD-B0EB-B6A2200EB3A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623" y="5403473"/>
            <a:ext cx="658495" cy="450850"/>
          </a:xfrm>
          <a:prstGeom prst="rect">
            <a:avLst/>
          </a:prstGeom>
          <a:noFill/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22E2EC27-29DA-4233-855B-F57F4F4EFD3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731" y="6160297"/>
            <a:ext cx="658495" cy="450850"/>
          </a:xfrm>
          <a:prstGeom prst="rect">
            <a:avLst/>
          </a:prstGeom>
          <a:noFill/>
        </p:spPr>
      </p:pic>
      <p:pic>
        <p:nvPicPr>
          <p:cNvPr id="51" name="Imagen 50" descr="Texto&#10;&#10;Descripción generada automáticamente">
            <a:extLst>
              <a:ext uri="{FF2B5EF4-FFF2-40B4-BE49-F238E27FC236}">
                <a16:creationId xmlns:a16="http://schemas.microsoft.com/office/drawing/2014/main" id="{5BB44BE2-1818-44CF-ACBC-B462E9A24BA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10" y="6179657"/>
            <a:ext cx="1168896" cy="3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sp>
        <p:nvSpPr>
          <p:cNvPr id="52" name="30 CuadroTexto">
            <a:extLst>
              <a:ext uri="{FF2B5EF4-FFF2-40B4-BE49-F238E27FC236}">
                <a16:creationId xmlns:a16="http://schemas.microsoft.com/office/drawing/2014/main" id="{A52C5B03-7BBF-4D00-904C-02B54D35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363" y="406327"/>
            <a:ext cx="66895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400" b="1" dirty="0">
                <a:latin typeface="+mj-lt"/>
                <a:ea typeface="Malgun Gothic" panose="020B0503020000020004" pitchFamily="34" charset="-127"/>
                <a:cs typeface="Calibri Light" panose="020F0302020204030204" pitchFamily="34" charset="0"/>
              </a:rPr>
              <a:t>¿IMPORTANTE A NIVEL CORPORATIVO?</a:t>
            </a:r>
            <a:endParaRPr lang="es-ES" sz="4000" b="1" dirty="0">
              <a:solidFill>
                <a:schemeClr val="tx1"/>
              </a:solidFill>
              <a:latin typeface="+mj-lt"/>
              <a:ea typeface="Malgun Gothic" panose="020B0503020000020004" pitchFamily="34" charset="-127"/>
              <a:cs typeface="Calibri Light" panose="020F03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BA7A0C1-F21C-4454-8EA4-7C1F26E02406}"/>
              </a:ext>
            </a:extLst>
          </p:cNvPr>
          <p:cNvSpPr/>
          <p:nvPr/>
        </p:nvSpPr>
        <p:spPr>
          <a:xfrm>
            <a:off x="1198144" y="2118470"/>
            <a:ext cx="97957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Las </a:t>
            </a:r>
            <a:r>
              <a:rPr lang="es-ES" sz="2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expectativas de la sociedad y la legislación </a:t>
            </a:r>
            <a:r>
              <a:rPr lang="es-ES" sz="2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están evolucionando para poner un mayor énfasis en la responsabilidad corporativa y en los DDHH.</a:t>
            </a:r>
            <a:endParaRPr lang="es-CO" sz="22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8292827-A133-4D6B-947F-1A7D82DC1AEE}"/>
              </a:ext>
            </a:extLst>
          </p:cNvPr>
          <p:cNvSpPr/>
          <p:nvPr/>
        </p:nvSpPr>
        <p:spPr>
          <a:xfrm>
            <a:off x="1650332" y="3307124"/>
            <a:ext cx="2679031" cy="769441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D213FCD-62F3-4515-915D-A0EF5BBC3569}"/>
              </a:ext>
            </a:extLst>
          </p:cNvPr>
          <p:cNvSpPr/>
          <p:nvPr/>
        </p:nvSpPr>
        <p:spPr>
          <a:xfrm>
            <a:off x="1650332" y="4397234"/>
            <a:ext cx="2679031" cy="76944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8F62DA4-069A-4E90-B1C7-771A3DB45243}"/>
              </a:ext>
            </a:extLst>
          </p:cNvPr>
          <p:cNvSpPr/>
          <p:nvPr/>
        </p:nvSpPr>
        <p:spPr>
          <a:xfrm>
            <a:off x="4756485" y="3307124"/>
            <a:ext cx="2679031" cy="76944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AF71693-C838-4F17-9443-05A3DD3CF481}"/>
              </a:ext>
            </a:extLst>
          </p:cNvPr>
          <p:cNvSpPr/>
          <p:nvPr/>
        </p:nvSpPr>
        <p:spPr>
          <a:xfrm>
            <a:off x="4756484" y="4397234"/>
            <a:ext cx="2679031" cy="769441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D196F09-F6A7-433C-B03D-95C8C034BFE4}"/>
              </a:ext>
            </a:extLst>
          </p:cNvPr>
          <p:cNvSpPr/>
          <p:nvPr/>
        </p:nvSpPr>
        <p:spPr>
          <a:xfrm>
            <a:off x="8101264" y="3307124"/>
            <a:ext cx="2679031" cy="769441"/>
          </a:xfrm>
          <a:prstGeom prst="roundRect">
            <a:avLst>
              <a:gd name="adj" fmla="val 50000"/>
            </a:avLst>
          </a:prstGeom>
          <a:solidFill>
            <a:srgbClr val="FDB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FBDEC94-EDAA-4E4D-969F-1E0A372C7347}"/>
              </a:ext>
            </a:extLst>
          </p:cNvPr>
          <p:cNvSpPr/>
          <p:nvPr/>
        </p:nvSpPr>
        <p:spPr>
          <a:xfrm>
            <a:off x="8101264" y="4397234"/>
            <a:ext cx="2679031" cy="76944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474D9E7-CEA0-4459-8933-BCFBCBB26A3C}"/>
              </a:ext>
            </a:extLst>
          </p:cNvPr>
          <p:cNvSpPr/>
          <p:nvPr/>
        </p:nvSpPr>
        <p:spPr>
          <a:xfrm>
            <a:off x="1764632" y="3486020"/>
            <a:ext cx="2564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Expectativas de los GI</a:t>
            </a:r>
            <a:endParaRPr lang="es-CO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5A9BD7A-F14C-44F0-830A-0E442F146327}"/>
              </a:ext>
            </a:extLst>
          </p:cNvPr>
          <p:cNvSpPr/>
          <p:nvPr/>
        </p:nvSpPr>
        <p:spPr>
          <a:xfrm>
            <a:off x="1680411" y="4586368"/>
            <a:ext cx="2679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Reputación Empresarial</a:t>
            </a:r>
            <a:endParaRPr lang="es-CO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CDE7007-5C43-485F-9077-036B60144A07}"/>
              </a:ext>
            </a:extLst>
          </p:cNvPr>
          <p:cNvSpPr/>
          <p:nvPr/>
        </p:nvSpPr>
        <p:spPr>
          <a:xfrm>
            <a:off x="4756484" y="3373726"/>
            <a:ext cx="2679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Riesgos Legales </a:t>
            </a:r>
            <a:br>
              <a:rPr lang="es-E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y Financieros</a:t>
            </a:r>
            <a:endParaRPr lang="es-CO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DEF9507-A5B8-4130-8A57-0E8A9A409BF9}"/>
              </a:ext>
            </a:extLst>
          </p:cNvPr>
          <p:cNvSpPr/>
          <p:nvPr/>
        </p:nvSpPr>
        <p:spPr>
          <a:xfrm>
            <a:off x="4756484" y="4586368"/>
            <a:ext cx="2679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Ética Empresarial</a:t>
            </a:r>
            <a:endParaRPr lang="es-CO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FD243AE-503A-48B5-A4DA-3E47FEF142D1}"/>
              </a:ext>
            </a:extLst>
          </p:cNvPr>
          <p:cNvSpPr/>
          <p:nvPr/>
        </p:nvSpPr>
        <p:spPr>
          <a:xfrm>
            <a:off x="8125329" y="3347520"/>
            <a:ext cx="2679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Cadena de suministro responsable</a:t>
            </a:r>
            <a:endParaRPr lang="es-CO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029CF3D-C0B1-42E1-B11A-1E9AE2257771}"/>
              </a:ext>
            </a:extLst>
          </p:cNvPr>
          <p:cNvSpPr/>
          <p:nvPr/>
        </p:nvSpPr>
        <p:spPr>
          <a:xfrm>
            <a:off x="8101263" y="4554284"/>
            <a:ext cx="2679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Competencia Justa</a:t>
            </a:r>
            <a:endParaRPr lang="es-CO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C21DC38-4F4B-4F6E-98D3-A8FA6F6F3684}"/>
              </a:ext>
            </a:extLst>
          </p:cNvPr>
          <p:cNvSpPr/>
          <p:nvPr/>
        </p:nvSpPr>
        <p:spPr>
          <a:xfrm>
            <a:off x="1680411" y="56391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latin typeface="+mj-lt"/>
              </a:rPr>
              <a:t>Principios Rectores sobre las Empresas y los Derechos Humanos</a:t>
            </a:r>
            <a:endParaRPr lang="es-CO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826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9811333-26A8-45FC-8DED-6A0F5C281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7"/>
          </a:xfrm>
        </p:spPr>
      </p:pic>
      <p:pic>
        <p:nvPicPr>
          <p:cNvPr id="27" name="Picture 2" descr="principios1 432da">
            <a:extLst>
              <a:ext uri="{FF2B5EF4-FFF2-40B4-BE49-F238E27FC236}">
                <a16:creationId xmlns:a16="http://schemas.microsoft.com/office/drawing/2014/main" id="{90ABAB34-A269-49A9-967F-3FB4B519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0525" y="1971642"/>
            <a:ext cx="7865293" cy="375385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" name="Imagen 1" descr="Screen Shot 2017-07-03 at 10.07.11 AM.png">
            <a:extLst>
              <a:ext uri="{FF2B5EF4-FFF2-40B4-BE49-F238E27FC236}">
                <a16:creationId xmlns:a16="http://schemas.microsoft.com/office/drawing/2014/main" id="{5A6F63A4-0B4C-45E4-B45C-14886A45B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2" y="2245891"/>
            <a:ext cx="2944954" cy="3205353"/>
          </a:xfrm>
          <a:prstGeom prst="rect">
            <a:avLst/>
          </a:prstGeom>
        </p:spPr>
      </p:pic>
      <p:sp>
        <p:nvSpPr>
          <p:cNvPr id="28" name="30 CuadroTexto">
            <a:extLst>
              <a:ext uri="{FF2B5EF4-FFF2-40B4-BE49-F238E27FC236}">
                <a16:creationId xmlns:a16="http://schemas.microsoft.com/office/drawing/2014/main" id="{B76FA1A9-B4A2-495A-8B22-8077795F9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91" y="190357"/>
            <a:ext cx="66895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400" b="1" dirty="0">
                <a:latin typeface="+mj-lt"/>
                <a:ea typeface="Malgun Gothic" panose="020B0503020000020004" pitchFamily="34" charset="-127"/>
                <a:cs typeface="Calibri Light" panose="020F0302020204030204" pitchFamily="34" charset="0"/>
              </a:rPr>
              <a:t>PRINCIPIOS RECTORES EMPRESAS Y DDHH</a:t>
            </a:r>
            <a:endParaRPr lang="es-ES" sz="4000" b="1" dirty="0">
              <a:solidFill>
                <a:schemeClr val="tx1"/>
              </a:solidFill>
              <a:latin typeface="+mj-lt"/>
              <a:ea typeface="Malgun Gothic" panose="020B0503020000020004" pitchFamily="34" charset="-127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80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2584</Words>
  <Application>Microsoft Office PowerPoint</Application>
  <PresentationFormat>Panorámica</PresentationFormat>
  <Paragraphs>357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Malgun Gothic</vt:lpstr>
      <vt:lpstr>Arial</vt:lpstr>
      <vt:lpstr>Calibri</vt:lpstr>
      <vt:lpstr>Calibri Light</vt:lpstr>
      <vt:lpstr>Flama-Extrabold</vt:lpstr>
      <vt:lpstr>Flama-Light</vt:lpstr>
      <vt:lpstr>Jumble</vt:lpstr>
      <vt:lpstr>Raleway</vt:lpstr>
      <vt:lpstr>Symbol</vt:lpstr>
      <vt:lpstr>Tema de Office</vt:lpstr>
      <vt:lpstr>Matriz de riesgos en DDHH para el Sector Eléctrico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andres sierra</dc:creator>
  <cp:lastModifiedBy>LORENA GIRALDO MONDRAGON</cp:lastModifiedBy>
  <cp:revision>29</cp:revision>
  <dcterms:created xsi:type="dcterms:W3CDTF">2023-09-13T18:09:31Z</dcterms:created>
  <dcterms:modified xsi:type="dcterms:W3CDTF">2023-10-02T19:39:36Z</dcterms:modified>
</cp:coreProperties>
</file>